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46"/>
  </p:notesMasterIdLst>
  <p:sldIdLst>
    <p:sldId id="340" r:id="rId7"/>
    <p:sldId id="2147469430" r:id="rId8"/>
    <p:sldId id="2147469745" r:id="rId9"/>
    <p:sldId id="2147469754" r:id="rId10"/>
    <p:sldId id="2147469788" r:id="rId11"/>
    <p:sldId id="2147469768" r:id="rId12"/>
    <p:sldId id="2147469777" r:id="rId13"/>
    <p:sldId id="10609" r:id="rId14"/>
    <p:sldId id="2147469761" r:id="rId15"/>
    <p:sldId id="2147469759" r:id="rId16"/>
    <p:sldId id="10605" r:id="rId17"/>
    <p:sldId id="10606" r:id="rId18"/>
    <p:sldId id="10607" r:id="rId19"/>
    <p:sldId id="2147469778" r:id="rId20"/>
    <p:sldId id="2147469760" r:id="rId21"/>
    <p:sldId id="2147469779" r:id="rId22"/>
    <p:sldId id="2147469756" r:id="rId23"/>
    <p:sldId id="2147469758" r:id="rId24"/>
    <p:sldId id="2147469780" r:id="rId25"/>
    <p:sldId id="2147469769" r:id="rId26"/>
    <p:sldId id="2147469770" r:id="rId27"/>
    <p:sldId id="2147469771" r:id="rId28"/>
    <p:sldId id="2147469773" r:id="rId29"/>
    <p:sldId id="293" r:id="rId30"/>
    <p:sldId id="2147469767" r:id="rId31"/>
    <p:sldId id="2147469781" r:id="rId32"/>
    <p:sldId id="2147469751" r:id="rId33"/>
    <p:sldId id="2147469785" r:id="rId34"/>
    <p:sldId id="2147469749" r:id="rId35"/>
    <p:sldId id="2147469750" r:id="rId36"/>
    <p:sldId id="2147469782" r:id="rId37"/>
    <p:sldId id="2147469755" r:id="rId38"/>
    <p:sldId id="2147469783" r:id="rId39"/>
    <p:sldId id="2147469784" r:id="rId40"/>
    <p:sldId id="2147469774" r:id="rId41"/>
    <p:sldId id="2147469787" r:id="rId42"/>
    <p:sldId id="2147469775" r:id="rId43"/>
    <p:sldId id="2147469764" r:id="rId44"/>
    <p:sldId id="2147469742" r:id="rId45"/>
  </p:sldIdLst>
  <p:sldSz cx="12192000" cy="6858000"/>
  <p:notesSz cx="6858000" cy="1571625"/>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47469745"/>
            <p14:sldId id="2147469754"/>
            <p14:sldId id="2147469788"/>
            <p14:sldId id="2147469768"/>
          </p14:sldIdLst>
        </p14:section>
        <p14:section name="Sentiment" id="{1AD4EEDC-6D47-40DE-B471-A7B438668AB9}">
          <p14:sldIdLst>
            <p14:sldId id="2147469777"/>
            <p14:sldId id="10609"/>
            <p14:sldId id="2147469761"/>
            <p14:sldId id="2147469759"/>
            <p14:sldId id="10605"/>
            <p14:sldId id="10606"/>
            <p14:sldId id="10607"/>
          </p14:sldIdLst>
        </p14:section>
        <p14:section name="QnA Chat Bots" id="{A8F0F345-E8FF-4B6B-83E0-9C0443101595}">
          <p14:sldIdLst>
            <p14:sldId id="2147469778"/>
            <p14:sldId id="2147469760"/>
          </p14:sldIdLst>
        </p14:section>
        <p14:section name="Forms" id="{6A67F78D-4746-4498-B8D6-455D6882DFCC}">
          <p14:sldIdLst>
            <p14:sldId id="2147469779"/>
            <p14:sldId id="2147469756"/>
            <p14:sldId id="2147469758"/>
          </p14:sldIdLst>
        </p14:section>
        <p14:section name="Capital Modeling" id="{02E6ACDF-462A-4033-9934-ABF7530A857C}">
          <p14:sldIdLst>
            <p14:sldId id="2147469780"/>
            <p14:sldId id="2147469769"/>
            <p14:sldId id="2147469770"/>
            <p14:sldId id="2147469771"/>
            <p14:sldId id="2147469773"/>
            <p14:sldId id="293"/>
            <p14:sldId id="2147469767"/>
          </p14:sldIdLst>
        </p14:section>
        <p14:section name="Length of Stay" id="{D82A8DD7-DB88-4DBF-A135-50F92B14FA0E}">
          <p14:sldIdLst>
            <p14:sldId id="2147469781"/>
            <p14:sldId id="2147469751"/>
            <p14:sldId id="2147469785"/>
            <p14:sldId id="2147469749"/>
            <p14:sldId id="2147469750"/>
          </p14:sldIdLst>
        </p14:section>
        <p14:section name="Search By Photo" id="{0BF5F58E-99A8-40AD-855A-7F976F5F207A}">
          <p14:sldIdLst>
            <p14:sldId id="2147469782"/>
            <p14:sldId id="2147469755"/>
            <p14:sldId id="2147469783"/>
            <p14:sldId id="2147469784"/>
          </p14:sldIdLst>
        </p14:section>
        <p14:section name="END" id="{A528F949-2601-4642-A994-ED54E7E859FE}">
          <p14:sldIdLst>
            <p14:sldId id="2147469774"/>
            <p14:sldId id="2147469787"/>
            <p14:sldId id="2147469775"/>
            <p14:sldId id="214746976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EFF9"/>
    <a:srgbClr val="F5F5F5"/>
    <a:srgbClr val="1B1A20"/>
    <a:srgbClr val="F4F4F4"/>
    <a:srgbClr val="0078D4"/>
    <a:srgbClr val="50E6FF"/>
    <a:srgbClr val="2BA2BC"/>
    <a:srgbClr val="FF8A00"/>
    <a:srgbClr val="5FB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5" autoAdjust="0"/>
    <p:restoredTop sz="89772" autoAdjust="0"/>
  </p:normalViewPr>
  <p:slideViewPr>
    <p:cSldViewPr snapToGrid="0">
      <p:cViewPr varScale="1">
        <p:scale>
          <a:sx n="84" d="100"/>
          <a:sy n="84" d="100"/>
        </p:scale>
        <p:origin x="60"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12/14/2021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12/14/2021 4:52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12/14/2021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91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12/14/2021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29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37</a:t>
            </a:fld>
            <a:endParaRPr lang="en-US"/>
          </a:p>
        </p:txBody>
      </p:sp>
    </p:spTree>
    <p:extLst>
      <p:ext uri="{BB962C8B-B14F-4D97-AF65-F5344CB8AC3E}">
        <p14:creationId xmlns:p14="http://schemas.microsoft.com/office/powerpoint/2010/main" val="346660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12/14/2021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45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12/14/2021 4:52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39</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12/14/2021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12/14/2021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6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12/14/2021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12/14/2021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407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12/14/2021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86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to share </a:t>
            </a:r>
            <a:r>
              <a:rPr lang="en-US" dirty="0" err="1"/>
              <a:t>scenerios</a:t>
            </a:r>
            <a:r>
              <a:rPr lang="en-US" dirty="0"/>
              <a:t> of ML used at some companies.</a:t>
            </a:r>
          </a:p>
        </p:txBody>
      </p:sp>
      <p:sp>
        <p:nvSpPr>
          <p:cNvPr id="4" name="Slide Number Placeholder 3"/>
          <p:cNvSpPr>
            <a:spLocks noGrp="1"/>
          </p:cNvSpPr>
          <p:nvPr>
            <p:ph type="sldNum" sz="quarter" idx="5"/>
          </p:nvPr>
        </p:nvSpPr>
        <p:spPr/>
        <p:txBody>
          <a:bodyPr/>
          <a:lstStyle/>
          <a:p>
            <a:fld id="{06206E34-2AFF-4543-9429-368FDE16B24E}" type="slidenum">
              <a:rPr lang="en-US" smtClean="0"/>
              <a:t>8</a:t>
            </a:fld>
            <a:endParaRPr lang="en-US"/>
          </a:p>
        </p:txBody>
      </p:sp>
    </p:spTree>
    <p:extLst>
      <p:ext uri="{BB962C8B-B14F-4D97-AF65-F5344CB8AC3E}">
        <p14:creationId xmlns:p14="http://schemas.microsoft.com/office/powerpoint/2010/main" val="110817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towards training – onboarding.</a:t>
            </a:r>
          </a:p>
        </p:txBody>
      </p:sp>
      <p:sp>
        <p:nvSpPr>
          <p:cNvPr id="4" name="Slide Number Placeholder 3"/>
          <p:cNvSpPr>
            <a:spLocks noGrp="1"/>
          </p:cNvSpPr>
          <p:nvPr>
            <p:ph type="sldNum" sz="quarter" idx="10"/>
          </p:nvPr>
        </p:nvSpPr>
        <p:spPr/>
        <p:txBody>
          <a:bodyPr/>
          <a:lstStyle/>
          <a:p>
            <a:fld id="{31764105-9875-4C6E-BE00-3FAE0E4CDD82}" type="slidenum">
              <a:rPr lang="en-US" smtClean="0"/>
              <a:t>15</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Target the DS audience on splitting data. Value add leveraging Cog Services tools. Feature engineering - data science.</a:t>
            </a:r>
          </a:p>
        </p:txBody>
      </p:sp>
      <p:sp>
        <p:nvSpPr>
          <p:cNvPr id="4" name="Slide Number Placeholder 3"/>
          <p:cNvSpPr>
            <a:spLocks noGrp="1"/>
          </p:cNvSpPr>
          <p:nvPr>
            <p:ph type="sldNum" sz="quarter" idx="5"/>
          </p:nvPr>
        </p:nvSpPr>
        <p:spPr/>
        <p:txBody>
          <a:bodyPr/>
          <a:lstStyle/>
          <a:p>
            <a:fld id="{06206E34-2AFF-4543-9429-368FDE16B24E}" type="slidenum">
              <a:rPr lang="en-US" smtClean="0"/>
              <a:t>30</a:t>
            </a:fld>
            <a:endParaRPr lang="en-US"/>
          </a:p>
        </p:txBody>
      </p:sp>
    </p:spTree>
    <p:extLst>
      <p:ext uri="{BB962C8B-B14F-4D97-AF65-F5344CB8AC3E}">
        <p14:creationId xmlns:p14="http://schemas.microsoft.com/office/powerpoint/2010/main" val="3677670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12/14/2021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91557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 id="2147486403"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credly.com/users/hiram-fleitas/badg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github.com/hfleitas/airanger/blob/main/Custom-PowerPlatform3x-5VirtualAgents-DemoJarvis.pdf" TargetMode="Externa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learn/modules/get-started-with-form-processing/2-create-first-model" TargetMode="External"/><Relationship Id="rId2" Type="http://schemas.openxmlformats.org/officeDocument/2006/relationships/image" Target="../media/image73.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gif"/></Relationships>
</file>

<file path=ppt/slides/_rels/slide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21" Type="http://schemas.openxmlformats.org/officeDocument/2006/relationships/image" Target="../media/image96.svg"/><Relationship Id="rId7" Type="http://schemas.openxmlformats.org/officeDocument/2006/relationships/image" Target="../media/image82.png"/><Relationship Id="rId12" Type="http://schemas.openxmlformats.org/officeDocument/2006/relationships/image" Target="../media/image87.svg"/><Relationship Id="rId17" Type="http://schemas.openxmlformats.org/officeDocument/2006/relationships/image" Target="../media/image92.svg"/><Relationship Id="rId2" Type="http://schemas.openxmlformats.org/officeDocument/2006/relationships/image" Target="../media/image77.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svg"/><Relationship Id="rId10" Type="http://schemas.openxmlformats.org/officeDocument/2006/relationships/image" Target="../media/image85.svg"/><Relationship Id="rId19" Type="http://schemas.openxmlformats.org/officeDocument/2006/relationships/image" Target="../media/image94.sv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svg"/><Relationship Id="rId22" Type="http://schemas.openxmlformats.org/officeDocument/2006/relationships/image" Target="../media/image97.png"/></Relationships>
</file>

<file path=ppt/slides/_rels/slide2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sv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09.svg"/></Relationships>
</file>

<file path=ppt/slides/_rels/slide25.xml.rels><?xml version="1.0" encoding="UTF-8" standalone="yes"?>
<Relationships xmlns="http://schemas.openxmlformats.org/package/2006/relationships"><Relationship Id="rId3" Type="http://schemas.openxmlformats.org/officeDocument/2006/relationships/hyperlink" Target="https://aka.ms/adf/azurelearn" TargetMode="External"/><Relationship Id="rId2" Type="http://schemas.openxmlformats.org/officeDocument/2006/relationships/hyperlink" Target="https://aka.ms/mlsqldev" TargetMode="External"/><Relationship Id="rId1" Type="http://schemas.openxmlformats.org/officeDocument/2006/relationships/slideLayout" Target="../slideLayouts/slideLayout3.xml"/><Relationship Id="rId4" Type="http://schemas.openxmlformats.org/officeDocument/2006/relationships/hyperlink" Target="https://www.rstudio.com/resources/cheatsheet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3.xml"/><Relationship Id="rId5" Type="http://schemas.openxmlformats.org/officeDocument/2006/relationships/hyperlink" Target="https://github.com/hfleitas/r-server-hospital-length-of-stay/blob/master/SQLPy/Claims/DbaHospitalLoSClaims.ipynb" TargetMode="External"/><Relationship Id="rId4" Type="http://schemas.openxmlformats.org/officeDocument/2006/relationships/image" Target="../media/image109.sv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2" Type="http://schemas.openxmlformats.org/officeDocument/2006/relationships/image" Target="../media/image111.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2.emf"/><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svg"/><Relationship Id="rId21" Type="http://schemas.openxmlformats.org/officeDocument/2006/relationships/image" Target="../media/image24.svg"/><Relationship Id="rId34" Type="http://schemas.openxmlformats.org/officeDocument/2006/relationships/image" Target="../media/image37.png"/><Relationship Id="rId42" Type="http://schemas.openxmlformats.org/officeDocument/2006/relationships/image" Target="../media/image45.png"/><Relationship Id="rId7"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svg"/><Relationship Id="rId41" Type="http://schemas.openxmlformats.org/officeDocument/2006/relationships/image" Target="../media/image44.svg"/><Relationship Id="rId1" Type="http://schemas.openxmlformats.org/officeDocument/2006/relationships/slideLayout" Target="../slideLayouts/slideLayout2.xml"/><Relationship Id="rId6" Type="http://schemas.openxmlformats.org/officeDocument/2006/relationships/hyperlink" Target="http://www.hoist-point.com/applesoft_basic_tutorial.htm" TargetMode="External"/><Relationship Id="rId11" Type="http://schemas.openxmlformats.org/officeDocument/2006/relationships/image" Target="../media/image15.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svg"/><Relationship Id="rId40" Type="http://schemas.openxmlformats.org/officeDocument/2006/relationships/image" Target="../media/image43.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26.sv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4.svg"/><Relationship Id="rId19" Type="http://schemas.openxmlformats.org/officeDocument/2006/relationships/image" Target="../media/image22.svg"/><Relationship Id="rId31" Type="http://schemas.openxmlformats.org/officeDocument/2006/relationships/image" Target="../media/image34.svg"/><Relationship Id="rId4" Type="http://schemas.openxmlformats.org/officeDocument/2006/relationships/image" Target="../media/image9.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svg"/><Relationship Id="rId30" Type="http://schemas.openxmlformats.org/officeDocument/2006/relationships/image" Target="../media/image33.png"/><Relationship Id="rId35" Type="http://schemas.openxmlformats.org/officeDocument/2006/relationships/image" Target="../media/image38.svg"/><Relationship Id="rId43" Type="http://schemas.openxmlformats.org/officeDocument/2006/relationships/image" Target="../media/image46.svg"/><Relationship Id="rId8" Type="http://schemas.openxmlformats.org/officeDocument/2006/relationships/image" Target="../media/image12.svg"/><Relationship Id="rId3" Type="http://schemas.openxmlformats.org/officeDocument/2006/relationships/hyperlink" Target="https://docs.microsoft.com/en-us/cpp/get-started/tutorial-console-cpp" TargetMode="External"/><Relationship Id="rId12" Type="http://schemas.openxmlformats.org/officeDocument/2006/relationships/image" Target="../media/image16.svg"/><Relationship Id="rId17" Type="http://schemas.openxmlformats.org/officeDocument/2006/relationships/image" Target="../media/image20.svg"/><Relationship Id="rId25" Type="http://schemas.openxmlformats.org/officeDocument/2006/relationships/image" Target="../media/image28.svg"/><Relationship Id="rId33" Type="http://schemas.openxmlformats.org/officeDocument/2006/relationships/image" Target="../media/image36.svg"/><Relationship Id="rId38" Type="http://schemas.openxmlformats.org/officeDocument/2006/relationships/image" Target="../media/image41.png"/></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5" Type="http://schemas.openxmlformats.org/officeDocument/2006/relationships/hyperlink" Target="https://docs.microsoft.com/en-us/ai-builder/object-detection-train-model#how-to-interpret-your-model-performance-score" TargetMode="External"/><Relationship Id="rId4" Type="http://schemas.openxmlformats.org/officeDocument/2006/relationships/hyperlink" Target="https://docs.microsoft.com/ai-builder/collect-images#use-more-diverse-image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4.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7" Type="http://schemas.openxmlformats.org/officeDocument/2006/relationships/hyperlink" Target="https://www.youtube.com/watch?v=9xf4cAVYk3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youtube.com/watch?v=NGbk9XGWTHI&amp;t=3163s" TargetMode="External"/><Relationship Id="rId5" Type="http://schemas.openxmlformats.org/officeDocument/2006/relationships/hyperlink" Target="https://github.com/hfleitas/AzureSynapseForActuaries" TargetMode="External"/><Relationship Id="rId4" Type="http://schemas.openxmlformats.org/officeDocument/2006/relationships/hyperlink" Target="https://github.com/hfleitas/seattle2019/blob/master/2SentimentPrediction/%5BDev%5D_HiramFleitas_RealtimeSentimentPredictionSQLServer.pd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2.emf"/><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sv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4.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2872384/hide-column-based-up-parameter-selected-ss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hfleitas/seattle2019/blob/master/2SentimentPrediction/Trollhunters.ipynb"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92359"/>
            <a:ext cx="10220648" cy="443198"/>
          </a:xfrm>
          <a:noFill/>
        </p:spPr>
        <p:txBody>
          <a:bodyPr/>
          <a:lstStyle/>
          <a:p>
            <a:pPr>
              <a:lnSpc>
                <a:spcPct val="90000"/>
              </a:lnSpc>
            </a:pPr>
            <a:r>
              <a:rPr lang="en-US" sz="3200" dirty="0">
                <a:solidFill>
                  <a:schemeClr val="tx1"/>
                </a:solidFill>
              </a:rPr>
              <a:t>Real-time ML Journey</a:t>
            </a: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badges</a:t>
            </a:r>
            <a:endParaRPr lang="en-US" sz="1400" dirty="0"/>
          </a:p>
        </p:txBody>
      </p:sp>
      <p:sp>
        <p:nvSpPr>
          <p:cNvPr id="4" name="Title 3">
            <a:extLst>
              <a:ext uri="{FF2B5EF4-FFF2-40B4-BE49-F238E27FC236}">
                <a16:creationId xmlns:a16="http://schemas.microsoft.com/office/drawing/2014/main" id="{1DA03EE6-1664-47D9-A25F-ACD20F539C03}"/>
              </a:ext>
            </a:extLst>
          </p:cNvPr>
          <p:cNvSpPr txBox="1">
            <a:spLocks/>
          </p:cNvSpPr>
          <p:nvPr/>
        </p:nvSpPr>
        <p:spPr>
          <a:xfrm>
            <a:off x="584200" y="3346356"/>
            <a:ext cx="10220648" cy="3323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a:lnSpc>
                <a:spcPct val="90000"/>
              </a:lnSpc>
            </a:pPr>
            <a:r>
              <a:rPr lang="en-US" sz="2400" dirty="0" err="1">
                <a:solidFill>
                  <a:schemeClr val="tx1"/>
                </a:solidFill>
              </a:rPr>
              <a:t>MicrosoftML</a:t>
            </a:r>
            <a:r>
              <a:rPr lang="en-US" sz="2400" dirty="0">
                <a:solidFill>
                  <a:schemeClr val="tx1"/>
                </a:solidFill>
              </a:rPr>
              <a:t> + </a:t>
            </a:r>
            <a:r>
              <a:rPr lang="en-US" sz="2400" dirty="0" err="1">
                <a:solidFill>
                  <a:schemeClr val="tx1"/>
                </a:solidFill>
              </a:rPr>
              <a:t>Revoscale</a:t>
            </a:r>
            <a:endParaRPr lang="en-US" sz="1800" i="1" dirty="0">
              <a:solidFill>
                <a:schemeClr val="tx1"/>
              </a:solidFill>
            </a:endParaRP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yelp.com/developers/api_terms</a:t>
            </a:r>
            <a:r>
              <a:rPr lang="en-US" sz="1067" dirty="0"/>
              <a:t> </a:t>
            </a:r>
          </a:p>
          <a:p>
            <a:pPr lvl="0">
              <a:defRPr/>
            </a:pPr>
            <a:r>
              <a:rPr lang="en-US" sz="1067" dirty="0">
                <a:hlinkClick r:id="rId3"/>
              </a:rPr>
              <a:t>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9" name="Picture 8">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QnA Chat Bots</a:t>
            </a:r>
            <a:r>
              <a:rPr lang="en-US" sz="4800" dirty="0">
                <a:solidFill>
                  <a:schemeClr val="accent1"/>
                </a:solidFill>
              </a:rPr>
              <a:t> $200K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593069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rotWithShape="1">
          <a:blip r:embed="rId4"/>
          <a:srcRect b="11570"/>
          <a:stretch/>
        </p:blipFill>
        <p:spPr>
          <a:xfrm>
            <a:off x="9789" y="0"/>
            <a:ext cx="12172421" cy="6116716"/>
          </a:xfrm>
          <a:prstGeom prst="rect">
            <a:avLst/>
          </a:prstGeom>
        </p:spPr>
      </p:pic>
      <p:sp>
        <p:nvSpPr>
          <p:cNvPr id="2" name="TextBox 1">
            <a:extLst>
              <a:ext uri="{FF2B5EF4-FFF2-40B4-BE49-F238E27FC236}">
                <a16:creationId xmlns:a16="http://schemas.microsoft.com/office/drawing/2014/main" id="{97C94B1B-3508-4314-8F5C-7F4A6042B27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PVA - Build Printer Troubleshooting Bot</a:t>
            </a:r>
            <a:endParaRPr lang="en-US" sz="1067" dirty="0"/>
          </a:p>
        </p:txBody>
      </p:sp>
    </p:spTree>
    <p:extLst>
      <p:ext uri="{BB962C8B-B14F-4D97-AF65-F5344CB8AC3E}">
        <p14:creationId xmlns:p14="http://schemas.microsoft.com/office/powerpoint/2010/main" val="2181479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Forms </a:t>
            </a:r>
            <a:r>
              <a:rPr lang="en-US" sz="4800" dirty="0">
                <a:solidFill>
                  <a:schemeClr val="accent1"/>
                </a:solidFill>
              </a:rPr>
              <a:t>$2M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70895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FD449-725E-41FA-B235-C0A0ACD65877}"/>
              </a:ext>
            </a:extLst>
          </p:cNvPr>
          <p:cNvPicPr>
            <a:picLocks noChangeAspect="1"/>
          </p:cNvPicPr>
          <p:nvPr/>
        </p:nvPicPr>
        <p:blipFill>
          <a:blip r:embed="rId2"/>
          <a:stretch>
            <a:fillRect/>
          </a:stretch>
        </p:blipFill>
        <p:spPr>
          <a:xfrm>
            <a:off x="1" y="0"/>
            <a:ext cx="3729476" cy="6242447"/>
          </a:xfrm>
          <a:prstGeom prst="rect">
            <a:avLst/>
          </a:prstGeom>
        </p:spPr>
      </p:pic>
      <p:sp>
        <p:nvSpPr>
          <p:cNvPr id="2" name="TextBox 1">
            <a:extLst>
              <a:ext uri="{FF2B5EF4-FFF2-40B4-BE49-F238E27FC236}">
                <a16:creationId xmlns:a16="http://schemas.microsoft.com/office/drawing/2014/main" id="{83686B60-5DFE-425F-A9E4-771A6487A16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Form Processing - Create first model</a:t>
            </a:r>
            <a:endParaRPr lang="en-US" sz="1067" dirty="0"/>
          </a:p>
        </p:txBody>
      </p:sp>
      <p:pic>
        <p:nvPicPr>
          <p:cNvPr id="1028" name="Picture 4" descr="Animated screenshot of the Power Automate Choose information to extract page adding four fields on the Fields tab.">
            <a:extLst>
              <a:ext uri="{FF2B5EF4-FFF2-40B4-BE49-F238E27FC236}">
                <a16:creationId xmlns:a16="http://schemas.microsoft.com/office/drawing/2014/main" id="{8EFECA45-EFFE-4CFB-BFBC-B88F33516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63" t="12651" r="19687" b="11598"/>
          <a:stretch/>
        </p:blipFill>
        <p:spPr bwMode="auto">
          <a:xfrm>
            <a:off x="3538977" y="967740"/>
            <a:ext cx="5390909" cy="3779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reenshot of Power Apps with an Analyze component and a label.">
            <a:extLst>
              <a:ext uri="{FF2B5EF4-FFF2-40B4-BE49-F238E27FC236}">
                <a16:creationId xmlns:a16="http://schemas.microsoft.com/office/drawing/2014/main" id="{EED8B4D0-C370-496C-8FB3-41268EF3CA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05" t="25446" r="47953" b="58477"/>
          <a:stretch/>
        </p:blipFill>
        <p:spPr bwMode="auto">
          <a:xfrm>
            <a:off x="8010525" y="1569719"/>
            <a:ext cx="4181475" cy="354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6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Capital Modeling </a:t>
            </a:r>
            <a:r>
              <a:rPr lang="en-US" sz="4800" dirty="0">
                <a:solidFill>
                  <a:schemeClr val="accent1"/>
                </a:solidFill>
              </a:rPr>
              <a:t>$500M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27323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2187575"/>
            <a:ext cx="5181600" cy="2203680"/>
          </a:xfrm>
        </p:spPr>
        <p:txBody>
          <a:bodyPr/>
          <a:lstStyle/>
          <a:p>
            <a:pPr marL="0" indent="0">
              <a:buNone/>
            </a:pPr>
            <a:r>
              <a:rPr lang="en-US" dirty="0"/>
              <a:t>Before</a:t>
            </a:r>
          </a:p>
          <a:p>
            <a:r>
              <a:rPr lang="en-US" sz="2400" dirty="0">
                <a:solidFill>
                  <a:schemeClr val="accent1"/>
                </a:solidFill>
              </a:rPr>
              <a:t>7 User touchpoints</a:t>
            </a:r>
          </a:p>
          <a:p>
            <a:r>
              <a:rPr lang="en-US" sz="2400" dirty="0">
                <a:solidFill>
                  <a:schemeClr val="accent1"/>
                </a:solidFill>
              </a:rPr>
              <a:t>4 Unique manual processes</a:t>
            </a:r>
          </a:p>
          <a:p>
            <a:r>
              <a:rPr lang="en-US" sz="2400" dirty="0">
                <a:solidFill>
                  <a:schemeClr val="accent1"/>
                </a:solidFill>
              </a:rPr>
              <a:t>Many different files and folders</a:t>
            </a:r>
          </a:p>
          <a:p>
            <a:r>
              <a:rPr lang="en-US" sz="2400" dirty="0">
                <a:solidFill>
                  <a:schemeClr val="accent1"/>
                </a:solidFill>
              </a:rPr>
              <a:t>Significant user downtime</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2187575"/>
            <a:ext cx="5181600" cy="2203680"/>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Single pipeline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3 Primary stored procedures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SQL Server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Minimal user downtime</a:t>
            </a:r>
            <a:endParaRPr lang="en-US" dirty="0">
              <a:solidFill>
                <a:schemeClr val="accent1"/>
              </a:solidFill>
            </a:endParaRPr>
          </a:p>
        </p:txBody>
      </p:sp>
    </p:spTree>
    <p:extLst>
      <p:ext uri="{BB962C8B-B14F-4D97-AF65-F5344CB8AC3E}">
        <p14:creationId xmlns:p14="http://schemas.microsoft.com/office/powerpoint/2010/main" val="1615379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0DE57D2E-F87D-4E3C-A5CE-65F6567B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477"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Before</a:t>
            </a:r>
          </a:p>
        </p:txBody>
      </p:sp>
      <p:pic>
        <p:nvPicPr>
          <p:cNvPr id="6" name="Graphic 5">
            <a:extLst>
              <a:ext uri="{FF2B5EF4-FFF2-40B4-BE49-F238E27FC236}">
                <a16:creationId xmlns:a16="http://schemas.microsoft.com/office/drawing/2014/main" id="{02E27B02-0BD1-4578-844C-907B74953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64" y="3208329"/>
            <a:ext cx="512056" cy="512056"/>
          </a:xfrm>
          <a:prstGeom prst="rect">
            <a:avLst/>
          </a:prstGeom>
        </p:spPr>
      </p:pic>
      <p:pic>
        <p:nvPicPr>
          <p:cNvPr id="8" name="Graphic 7">
            <a:extLst>
              <a:ext uri="{FF2B5EF4-FFF2-40B4-BE49-F238E27FC236}">
                <a16:creationId xmlns:a16="http://schemas.microsoft.com/office/drawing/2014/main" id="{0B2F6375-E8FF-46F1-8BB9-AC77DF0B3E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573" y="2643736"/>
            <a:ext cx="602038" cy="602040"/>
          </a:xfrm>
          <a:prstGeom prst="rect">
            <a:avLst/>
          </a:prstGeom>
        </p:spPr>
      </p:pic>
      <p:grpSp>
        <p:nvGrpSpPr>
          <p:cNvPr id="34" name="Group 33">
            <a:extLst>
              <a:ext uri="{FF2B5EF4-FFF2-40B4-BE49-F238E27FC236}">
                <a16:creationId xmlns:a16="http://schemas.microsoft.com/office/drawing/2014/main" id="{B9144C6C-A4AA-4A07-85B3-6D3E8B2BF7D9}"/>
              </a:ext>
            </a:extLst>
          </p:cNvPr>
          <p:cNvGrpSpPr/>
          <p:nvPr/>
        </p:nvGrpSpPr>
        <p:grpSpPr>
          <a:xfrm>
            <a:off x="720786" y="4790381"/>
            <a:ext cx="651223" cy="611329"/>
            <a:chOff x="3599939" y="2302231"/>
            <a:chExt cx="726583" cy="712907"/>
          </a:xfrm>
        </p:grpSpPr>
        <p:sp>
          <p:nvSpPr>
            <p:cNvPr id="24" name="Oval 23">
              <a:extLst>
                <a:ext uri="{FF2B5EF4-FFF2-40B4-BE49-F238E27FC236}">
                  <a16:creationId xmlns:a16="http://schemas.microsoft.com/office/drawing/2014/main" id="{AB069590-932E-41DC-9AB0-A60DF23CBAB9}"/>
                </a:ext>
              </a:extLst>
            </p:cNvPr>
            <p:cNvSpPr/>
            <p:nvPr/>
          </p:nvSpPr>
          <p:spPr bwMode="auto">
            <a:xfrm>
              <a:off x="3619290" y="2419826"/>
              <a:ext cx="683419" cy="595312"/>
            </a:xfrm>
            <a:prstGeom prst="ellips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5BD6ED1D-8CA1-46BB-BBAD-11663269CEC1}"/>
                </a:ext>
              </a:extLst>
            </p:cNvPr>
            <p:cNvSpPr/>
            <p:nvPr/>
          </p:nvSpPr>
          <p:spPr bwMode="auto">
            <a:xfrm>
              <a:off x="3599939" y="2683390"/>
              <a:ext cx="726583" cy="331747"/>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749530-C63D-4054-8A07-BD13365E78AA}"/>
                </a:ext>
              </a:extLst>
            </p:cNvPr>
            <p:cNvSpPr/>
            <p:nvPr/>
          </p:nvSpPr>
          <p:spPr bwMode="auto">
            <a:xfrm>
              <a:off x="36407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23C12AC-F04C-43B7-B232-12474B14AF35}"/>
                </a:ext>
              </a:extLst>
            </p:cNvPr>
            <p:cNvSpPr/>
            <p:nvPr/>
          </p:nvSpPr>
          <p:spPr bwMode="auto">
            <a:xfrm>
              <a:off x="37532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6DBB75-DB46-44D7-9972-D32CD7FB96BA}"/>
                </a:ext>
              </a:extLst>
            </p:cNvPr>
            <p:cNvSpPr/>
            <p:nvPr/>
          </p:nvSpPr>
          <p:spPr bwMode="auto">
            <a:xfrm>
              <a:off x="38656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0E08F82-5E4D-470C-8EEF-91F7CE843192}"/>
                </a:ext>
              </a:extLst>
            </p:cNvPr>
            <p:cNvSpPr/>
            <p:nvPr/>
          </p:nvSpPr>
          <p:spPr bwMode="auto">
            <a:xfrm>
              <a:off x="39781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0231350-523F-41E9-B592-9B1CA9FF830E}"/>
                </a:ext>
              </a:extLst>
            </p:cNvPr>
            <p:cNvSpPr/>
            <p:nvPr/>
          </p:nvSpPr>
          <p:spPr bwMode="auto">
            <a:xfrm>
              <a:off x="40905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52CFF08-1065-4103-B84A-CAC5CE052856}"/>
                </a:ext>
              </a:extLst>
            </p:cNvPr>
            <p:cNvSpPr/>
            <p:nvPr/>
          </p:nvSpPr>
          <p:spPr bwMode="auto">
            <a:xfrm>
              <a:off x="42030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0EEC89A8-DBC1-41AA-892A-52D542B56069}"/>
                </a:ext>
              </a:extLst>
            </p:cNvPr>
            <p:cNvCxnSpPr>
              <a:cxnSpLocks/>
              <a:endCxn id="24" idx="0"/>
            </p:cNvCxnSpPr>
            <p:nvPr/>
          </p:nvCxnSpPr>
          <p:spPr>
            <a:xfrm>
              <a:off x="3961000" y="2302231"/>
              <a:ext cx="0" cy="117595"/>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A6630B1-4FCE-4D6B-8008-3D177909C77F}"/>
                </a:ext>
              </a:extLst>
            </p:cNvPr>
            <p:cNvSpPr/>
            <p:nvPr/>
          </p:nvSpPr>
          <p:spPr bwMode="auto">
            <a:xfrm>
              <a:off x="3971768" y="2306518"/>
              <a:ext cx="83298" cy="4571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36" name="Graphic 35">
            <a:extLst>
              <a:ext uri="{FF2B5EF4-FFF2-40B4-BE49-F238E27FC236}">
                <a16:creationId xmlns:a16="http://schemas.microsoft.com/office/drawing/2014/main" id="{C0002D19-FBB9-42D2-AF87-55FCACFC0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9887" y="3704780"/>
            <a:ext cx="586700" cy="586700"/>
          </a:xfrm>
          <a:prstGeom prst="rect">
            <a:avLst/>
          </a:prstGeom>
        </p:spPr>
      </p:pic>
      <p:pic>
        <p:nvPicPr>
          <p:cNvPr id="38" name="Graphic 37" descr="User with solid fill">
            <a:extLst>
              <a:ext uri="{FF2B5EF4-FFF2-40B4-BE49-F238E27FC236}">
                <a16:creationId xmlns:a16="http://schemas.microsoft.com/office/drawing/2014/main" id="{75F69CF8-C8C8-4413-92E6-5CF6CCF559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4879" y="2686485"/>
            <a:ext cx="483296" cy="483296"/>
          </a:xfrm>
          <a:prstGeom prst="rect">
            <a:avLst/>
          </a:prstGeom>
        </p:spPr>
      </p:pic>
      <p:pic>
        <p:nvPicPr>
          <p:cNvPr id="40" name="Graphic 39" descr="User with solid fill">
            <a:extLst>
              <a:ext uri="{FF2B5EF4-FFF2-40B4-BE49-F238E27FC236}">
                <a16:creationId xmlns:a16="http://schemas.microsoft.com/office/drawing/2014/main" id="{78DB939D-F76E-4920-9041-459210933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51352" y="3742834"/>
            <a:ext cx="483296" cy="483296"/>
          </a:xfrm>
          <a:prstGeom prst="rect">
            <a:avLst/>
          </a:prstGeom>
        </p:spPr>
      </p:pic>
      <p:pic>
        <p:nvPicPr>
          <p:cNvPr id="57" name="Graphic 56" descr="Document with solid fill">
            <a:extLst>
              <a:ext uri="{FF2B5EF4-FFF2-40B4-BE49-F238E27FC236}">
                <a16:creationId xmlns:a16="http://schemas.microsoft.com/office/drawing/2014/main" id="{A48D6D5B-4F52-4C52-AC21-4206DBFB35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06721" y="2686485"/>
            <a:ext cx="477347" cy="477347"/>
          </a:xfrm>
          <a:prstGeom prst="rect">
            <a:avLst/>
          </a:prstGeom>
        </p:spPr>
      </p:pic>
      <p:grpSp>
        <p:nvGrpSpPr>
          <p:cNvPr id="62" name="Group 61">
            <a:extLst>
              <a:ext uri="{FF2B5EF4-FFF2-40B4-BE49-F238E27FC236}">
                <a16:creationId xmlns:a16="http://schemas.microsoft.com/office/drawing/2014/main" id="{B7548C7F-9C2A-48E5-8AB7-B713430B510A}"/>
              </a:ext>
            </a:extLst>
          </p:cNvPr>
          <p:cNvGrpSpPr/>
          <p:nvPr/>
        </p:nvGrpSpPr>
        <p:grpSpPr>
          <a:xfrm>
            <a:off x="3995554" y="3773812"/>
            <a:ext cx="889335" cy="477347"/>
            <a:chOff x="1626154" y="5095303"/>
            <a:chExt cx="889335" cy="477347"/>
          </a:xfrm>
        </p:grpSpPr>
        <p:pic>
          <p:nvPicPr>
            <p:cNvPr id="59" name="Graphic 58" descr="Document with solid fill">
              <a:extLst>
                <a:ext uri="{FF2B5EF4-FFF2-40B4-BE49-F238E27FC236}">
                  <a16:creationId xmlns:a16="http://schemas.microsoft.com/office/drawing/2014/main" id="{3C28341E-F828-4CBE-B91D-E37BCB9126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61" name="Graphic 60" descr="Document with solid fill">
              <a:extLst>
                <a:ext uri="{FF2B5EF4-FFF2-40B4-BE49-F238E27FC236}">
                  <a16:creationId xmlns:a16="http://schemas.microsoft.com/office/drawing/2014/main" id="{C05DDA64-8116-4631-BFF2-1D441378C0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pic>
        <p:nvPicPr>
          <p:cNvPr id="68" name="Graphic 67" descr="User with solid fill">
            <a:extLst>
              <a:ext uri="{FF2B5EF4-FFF2-40B4-BE49-F238E27FC236}">
                <a16:creationId xmlns:a16="http://schemas.microsoft.com/office/drawing/2014/main" id="{241401E7-F947-4A45-8E45-341BFA0C8F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2984" y="3782456"/>
            <a:ext cx="483296" cy="483296"/>
          </a:xfrm>
          <a:prstGeom prst="rect">
            <a:avLst/>
          </a:prstGeom>
        </p:spPr>
      </p:pic>
      <p:pic>
        <p:nvPicPr>
          <p:cNvPr id="1026" name="Picture 2" descr="See the source image">
            <a:extLst>
              <a:ext uri="{FF2B5EF4-FFF2-40B4-BE49-F238E27FC236}">
                <a16:creationId xmlns:a16="http://schemas.microsoft.com/office/drawing/2014/main" id="{2B8CCD2D-559F-458A-8757-5E2FCF9A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6638" y="3401367"/>
            <a:ext cx="1228365" cy="4308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See the source image">
            <a:extLst>
              <a:ext uri="{FF2B5EF4-FFF2-40B4-BE49-F238E27FC236}">
                <a16:creationId xmlns:a16="http://schemas.microsoft.com/office/drawing/2014/main" id="{068DB709-9D49-4D53-BD9A-A41CD6426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628"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85" name="Star: 5 Points 84">
            <a:extLst>
              <a:ext uri="{FF2B5EF4-FFF2-40B4-BE49-F238E27FC236}">
                <a16:creationId xmlns:a16="http://schemas.microsoft.com/office/drawing/2014/main" id="{36E0BAE5-D211-43A7-B816-5CBA92669F44}"/>
              </a:ext>
            </a:extLst>
          </p:cNvPr>
          <p:cNvSpPr/>
          <p:nvPr/>
        </p:nvSpPr>
        <p:spPr bwMode="auto">
          <a:xfrm>
            <a:off x="8837419" y="3704780"/>
            <a:ext cx="605088" cy="638648"/>
          </a:xfrm>
          <a:prstGeom prst="star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073FC46E-6049-4DBA-8593-CAB3BB953A82}"/>
              </a:ext>
            </a:extLst>
          </p:cNvPr>
          <p:cNvSpPr txBox="1"/>
          <p:nvPr/>
        </p:nvSpPr>
        <p:spPr>
          <a:xfrm>
            <a:off x="6525373" y="4255458"/>
            <a:ext cx="254878" cy="307777"/>
          </a:xfrm>
          <a:prstGeom prst="rect">
            <a:avLst/>
          </a:prstGeom>
          <a:noFill/>
        </p:spPr>
        <p:txBody>
          <a:bodyPr wrap="none" lIns="0" tIns="0" rIns="0" bIns="0" rtlCol="0">
            <a:spAutoFit/>
          </a:bodyPr>
          <a:lstStyle/>
          <a:p>
            <a:pPr algn="l"/>
            <a:r>
              <a:rPr lang="en-US" sz="2000" dirty="0"/>
              <a:t>x4</a:t>
            </a:r>
          </a:p>
        </p:txBody>
      </p:sp>
      <p:sp>
        <p:nvSpPr>
          <p:cNvPr id="87" name="TextBox 86">
            <a:extLst>
              <a:ext uri="{FF2B5EF4-FFF2-40B4-BE49-F238E27FC236}">
                <a16:creationId xmlns:a16="http://schemas.microsoft.com/office/drawing/2014/main" id="{6D026AFA-895C-4CDA-8012-9C4FC056ECE0}"/>
              </a:ext>
            </a:extLst>
          </p:cNvPr>
          <p:cNvSpPr txBox="1"/>
          <p:nvPr/>
        </p:nvSpPr>
        <p:spPr>
          <a:xfrm>
            <a:off x="9515570" y="4262384"/>
            <a:ext cx="254878" cy="307777"/>
          </a:xfrm>
          <a:prstGeom prst="rect">
            <a:avLst/>
          </a:prstGeom>
          <a:noFill/>
        </p:spPr>
        <p:txBody>
          <a:bodyPr wrap="none" lIns="0" tIns="0" rIns="0" bIns="0" rtlCol="0">
            <a:spAutoFit/>
          </a:bodyPr>
          <a:lstStyle/>
          <a:p>
            <a:pPr algn="l"/>
            <a:r>
              <a:rPr lang="en-US" sz="2000" dirty="0"/>
              <a:t>x4</a:t>
            </a:r>
          </a:p>
        </p:txBody>
      </p:sp>
      <p:cxnSp>
        <p:nvCxnSpPr>
          <p:cNvPr id="96" name="Straight Arrow Connector 95">
            <a:extLst>
              <a:ext uri="{FF2B5EF4-FFF2-40B4-BE49-F238E27FC236}">
                <a16:creationId xmlns:a16="http://schemas.microsoft.com/office/drawing/2014/main" id="{1EDEF800-8767-4114-A23B-B6C745183237}"/>
              </a:ext>
            </a:extLst>
          </p:cNvPr>
          <p:cNvCxnSpPr>
            <a:cxnSpLocks/>
            <a:endCxn id="38" idx="1"/>
          </p:cNvCxnSpPr>
          <p:nvPr/>
        </p:nvCxnSpPr>
        <p:spPr>
          <a:xfrm>
            <a:off x="2837007" y="2928133"/>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2A3426B-0B47-4E82-8363-CF3CBB7789B8}"/>
              </a:ext>
            </a:extLst>
          </p:cNvPr>
          <p:cNvCxnSpPr>
            <a:cxnSpLocks/>
            <a:stCxn id="68" idx="3"/>
          </p:cNvCxnSpPr>
          <p:nvPr/>
        </p:nvCxnSpPr>
        <p:spPr>
          <a:xfrm>
            <a:off x="673628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BD22821F-043C-4669-B418-06985656EF90}"/>
              </a:ext>
            </a:extLst>
          </p:cNvPr>
          <p:cNvGrpSpPr/>
          <p:nvPr/>
        </p:nvGrpSpPr>
        <p:grpSpPr>
          <a:xfrm>
            <a:off x="1925007" y="4682009"/>
            <a:ext cx="914400" cy="914400"/>
            <a:chOff x="1952522" y="5357404"/>
            <a:chExt cx="914400" cy="914400"/>
          </a:xfrm>
        </p:grpSpPr>
        <p:pic>
          <p:nvPicPr>
            <p:cNvPr id="118" name="Graphic 117" descr="Folder with solid fill">
              <a:extLst>
                <a:ext uri="{FF2B5EF4-FFF2-40B4-BE49-F238E27FC236}">
                  <a16:creationId xmlns:a16="http://schemas.microsoft.com/office/drawing/2014/main" id="{6B834559-E95B-4D29-BB04-299354BB18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2522" y="5357404"/>
              <a:ext cx="914400" cy="914400"/>
            </a:xfrm>
            <a:prstGeom prst="rect">
              <a:avLst/>
            </a:prstGeom>
          </p:spPr>
        </p:pic>
        <p:grpSp>
          <p:nvGrpSpPr>
            <p:cNvPr id="119" name="Group 118">
              <a:extLst>
                <a:ext uri="{FF2B5EF4-FFF2-40B4-BE49-F238E27FC236}">
                  <a16:creationId xmlns:a16="http://schemas.microsoft.com/office/drawing/2014/main" id="{E6883C13-8A69-40AF-8C42-9D75B5FF621E}"/>
                </a:ext>
              </a:extLst>
            </p:cNvPr>
            <p:cNvGrpSpPr/>
            <p:nvPr/>
          </p:nvGrpSpPr>
          <p:grpSpPr>
            <a:xfrm>
              <a:off x="2077402" y="5686870"/>
              <a:ext cx="664639" cy="356743"/>
              <a:chOff x="1626154" y="5095303"/>
              <a:chExt cx="889335" cy="477347"/>
            </a:xfrm>
            <a:solidFill>
              <a:schemeClr val="bg1"/>
            </a:solidFill>
          </p:grpSpPr>
          <p:pic>
            <p:nvPicPr>
              <p:cNvPr id="120" name="Graphic 119" descr="Document with solid fill">
                <a:extLst>
                  <a:ext uri="{FF2B5EF4-FFF2-40B4-BE49-F238E27FC236}">
                    <a16:creationId xmlns:a16="http://schemas.microsoft.com/office/drawing/2014/main" id="{D9275008-7B9A-4EC1-A7FB-D77D0A56E6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26154" y="5095303"/>
                <a:ext cx="477347" cy="477347"/>
              </a:xfrm>
              <a:prstGeom prst="rect">
                <a:avLst/>
              </a:prstGeom>
            </p:spPr>
          </p:pic>
          <p:pic>
            <p:nvPicPr>
              <p:cNvPr id="121" name="Graphic 120" descr="Document with solid fill">
                <a:extLst>
                  <a:ext uri="{FF2B5EF4-FFF2-40B4-BE49-F238E27FC236}">
                    <a16:creationId xmlns:a16="http://schemas.microsoft.com/office/drawing/2014/main" id="{9D31A477-BA8F-466B-B3D6-2C021E671C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38142" y="5095303"/>
                <a:ext cx="477347" cy="477347"/>
              </a:xfrm>
              <a:prstGeom prst="rect">
                <a:avLst/>
              </a:prstGeom>
            </p:spPr>
          </p:pic>
        </p:grpSp>
      </p:grpSp>
      <p:cxnSp>
        <p:nvCxnSpPr>
          <p:cNvPr id="126" name="Straight Arrow Connector 125">
            <a:extLst>
              <a:ext uri="{FF2B5EF4-FFF2-40B4-BE49-F238E27FC236}">
                <a16:creationId xmlns:a16="http://schemas.microsoft.com/office/drawing/2014/main" id="{006BA707-A942-4A09-AEF2-F72280D027F0}"/>
              </a:ext>
            </a:extLst>
          </p:cNvPr>
          <p:cNvCxnSpPr>
            <a:cxnSpLocks/>
          </p:cNvCxnSpPr>
          <p:nvPr/>
        </p:nvCxnSpPr>
        <p:spPr>
          <a:xfrm flipV="1">
            <a:off x="1503218" y="5131239"/>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7B28CB01-B379-42FF-AFB9-B18CF18D8BDD}"/>
              </a:ext>
            </a:extLst>
          </p:cNvPr>
          <p:cNvCxnSpPr>
            <a:cxnSpLocks/>
          </p:cNvCxnSpPr>
          <p:nvPr/>
        </p:nvCxnSpPr>
        <p:spPr>
          <a:xfrm>
            <a:off x="2632546" y="3998130"/>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69DDFDCA-117E-4705-91FE-07B498883E49}"/>
              </a:ext>
            </a:extLst>
          </p:cNvPr>
          <p:cNvCxnSpPr>
            <a:cxnSpLocks/>
          </p:cNvCxnSpPr>
          <p:nvPr/>
        </p:nvCxnSpPr>
        <p:spPr>
          <a:xfrm rot="2700000">
            <a:off x="1470893" y="378468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17413F35-3467-4828-8DD4-4EE1270BC89B}"/>
              </a:ext>
            </a:extLst>
          </p:cNvPr>
          <p:cNvCxnSpPr>
            <a:cxnSpLocks/>
          </p:cNvCxnSpPr>
          <p:nvPr/>
        </p:nvCxnSpPr>
        <p:spPr>
          <a:xfrm rot="18900000" flipV="1">
            <a:off x="1475129" y="317601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32C91BF-2E5B-4ED5-933D-F1DEE1F91CA0}"/>
              </a:ext>
            </a:extLst>
          </p:cNvPr>
          <p:cNvCxnSpPr>
            <a:cxnSpLocks/>
          </p:cNvCxnSpPr>
          <p:nvPr/>
        </p:nvCxnSpPr>
        <p:spPr>
          <a:xfrm>
            <a:off x="3596908" y="3981508"/>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39906504-B3A1-4BF6-AAD3-FAAB7735027D}"/>
              </a:ext>
            </a:extLst>
          </p:cNvPr>
          <p:cNvCxnSpPr>
            <a:cxnSpLocks/>
          </p:cNvCxnSpPr>
          <p:nvPr/>
        </p:nvCxnSpPr>
        <p:spPr>
          <a:xfrm>
            <a:off x="3592444" y="2925158"/>
            <a:ext cx="4811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1" name="Graphic 1030" descr="User with solid fill">
            <a:extLst>
              <a:ext uri="{FF2B5EF4-FFF2-40B4-BE49-F238E27FC236}">
                <a16:creationId xmlns:a16="http://schemas.microsoft.com/office/drawing/2014/main" id="{C675E013-19EB-4FFF-BD60-52279A9071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2410" y="4875583"/>
            <a:ext cx="483296" cy="483296"/>
          </a:xfrm>
          <a:prstGeom prst="rect">
            <a:avLst/>
          </a:prstGeom>
        </p:spPr>
      </p:pic>
      <p:grpSp>
        <p:nvGrpSpPr>
          <p:cNvPr id="143" name="Group 142">
            <a:extLst>
              <a:ext uri="{FF2B5EF4-FFF2-40B4-BE49-F238E27FC236}">
                <a16:creationId xmlns:a16="http://schemas.microsoft.com/office/drawing/2014/main" id="{ED4661FD-FFFA-41B3-BC7E-1DCF46805049}"/>
              </a:ext>
            </a:extLst>
          </p:cNvPr>
          <p:cNvGrpSpPr/>
          <p:nvPr/>
        </p:nvGrpSpPr>
        <p:grpSpPr>
          <a:xfrm>
            <a:off x="3948709" y="4674022"/>
            <a:ext cx="914400" cy="914400"/>
            <a:chOff x="1952522" y="5357404"/>
            <a:chExt cx="914400" cy="914400"/>
          </a:xfrm>
        </p:grpSpPr>
        <p:pic>
          <p:nvPicPr>
            <p:cNvPr id="144" name="Graphic 143" descr="Folder with solid fill">
              <a:extLst>
                <a:ext uri="{FF2B5EF4-FFF2-40B4-BE49-F238E27FC236}">
                  <a16:creationId xmlns:a16="http://schemas.microsoft.com/office/drawing/2014/main" id="{173BBA02-25E9-4005-86D4-F6995BD0BC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52522" y="5357404"/>
              <a:ext cx="914400" cy="914400"/>
            </a:xfrm>
            <a:prstGeom prst="rect">
              <a:avLst/>
            </a:prstGeom>
          </p:spPr>
        </p:pic>
        <p:grpSp>
          <p:nvGrpSpPr>
            <p:cNvPr id="145" name="Group 144">
              <a:extLst>
                <a:ext uri="{FF2B5EF4-FFF2-40B4-BE49-F238E27FC236}">
                  <a16:creationId xmlns:a16="http://schemas.microsoft.com/office/drawing/2014/main" id="{80351BE5-324E-4B4C-B7CF-422381A7D43D}"/>
                </a:ext>
              </a:extLst>
            </p:cNvPr>
            <p:cNvGrpSpPr/>
            <p:nvPr/>
          </p:nvGrpSpPr>
          <p:grpSpPr>
            <a:xfrm>
              <a:off x="2077402" y="5686870"/>
              <a:ext cx="664639" cy="356743"/>
              <a:chOff x="1626154" y="5095303"/>
              <a:chExt cx="889335" cy="477347"/>
            </a:xfrm>
            <a:solidFill>
              <a:schemeClr val="bg1"/>
            </a:solidFill>
          </p:grpSpPr>
          <p:pic>
            <p:nvPicPr>
              <p:cNvPr id="146" name="Graphic 145" descr="Document with solid fill">
                <a:extLst>
                  <a:ext uri="{FF2B5EF4-FFF2-40B4-BE49-F238E27FC236}">
                    <a16:creationId xmlns:a16="http://schemas.microsoft.com/office/drawing/2014/main" id="{EEBF7C69-15A4-49B9-BF4A-3BFA1029841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26154" y="5095303"/>
                <a:ext cx="477347" cy="477347"/>
              </a:xfrm>
              <a:prstGeom prst="rect">
                <a:avLst/>
              </a:prstGeom>
            </p:spPr>
          </p:pic>
          <p:pic>
            <p:nvPicPr>
              <p:cNvPr id="147" name="Graphic 146" descr="Document with solid fill">
                <a:extLst>
                  <a:ext uri="{FF2B5EF4-FFF2-40B4-BE49-F238E27FC236}">
                    <a16:creationId xmlns:a16="http://schemas.microsoft.com/office/drawing/2014/main" id="{4048F30F-D44A-4AAE-90F8-3730A73AC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38142" y="5095303"/>
                <a:ext cx="477347" cy="477347"/>
              </a:xfrm>
              <a:prstGeom prst="rect">
                <a:avLst/>
              </a:prstGeom>
            </p:spPr>
          </p:pic>
        </p:grpSp>
      </p:grpSp>
      <p:cxnSp>
        <p:nvCxnSpPr>
          <p:cNvPr id="1032" name="Straight Arrow Connector 1031">
            <a:extLst>
              <a:ext uri="{FF2B5EF4-FFF2-40B4-BE49-F238E27FC236}">
                <a16:creationId xmlns:a16="http://schemas.microsoft.com/office/drawing/2014/main" id="{59EBA366-A365-481A-A3D0-DE248EE9FD17}"/>
              </a:ext>
            </a:extLst>
          </p:cNvPr>
          <p:cNvCxnSpPr>
            <a:cxnSpLocks/>
          </p:cNvCxnSpPr>
          <p:nvPr/>
        </p:nvCxnSpPr>
        <p:spPr>
          <a:xfrm flipV="1">
            <a:off x="2798562" y="5118336"/>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a:extLst>
              <a:ext uri="{FF2B5EF4-FFF2-40B4-BE49-F238E27FC236}">
                <a16:creationId xmlns:a16="http://schemas.microsoft.com/office/drawing/2014/main" id="{6CACC0CB-4059-4013-97ED-D9DEF87899BB}"/>
              </a:ext>
            </a:extLst>
          </p:cNvPr>
          <p:cNvCxnSpPr>
            <a:cxnSpLocks/>
          </p:cNvCxnSpPr>
          <p:nvPr/>
        </p:nvCxnSpPr>
        <p:spPr>
          <a:xfrm flipV="1">
            <a:off x="3588910" y="5117230"/>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E8C2B341-B52C-4830-AB1E-12EA2A9E71E1}"/>
              </a:ext>
            </a:extLst>
          </p:cNvPr>
          <p:cNvCxnSpPr>
            <a:cxnSpLocks/>
          </p:cNvCxnSpPr>
          <p:nvPr/>
        </p:nvCxnSpPr>
        <p:spPr>
          <a:xfrm>
            <a:off x="5425553" y="2944756"/>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7809CE9C-D582-42F1-84F0-079029DBDE78}"/>
              </a:ext>
            </a:extLst>
          </p:cNvPr>
          <p:cNvCxnSpPr>
            <a:cxnSpLocks/>
          </p:cNvCxnSpPr>
          <p:nvPr/>
        </p:nvCxnSpPr>
        <p:spPr>
          <a:xfrm>
            <a:off x="5500059" y="4024104"/>
            <a:ext cx="5197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8C2B8D4D-C163-4D8F-9DE4-B375D5915708}"/>
              </a:ext>
            </a:extLst>
          </p:cNvPr>
          <p:cNvCxnSpPr>
            <a:cxnSpLocks/>
          </p:cNvCxnSpPr>
          <p:nvPr/>
        </p:nvCxnSpPr>
        <p:spPr>
          <a:xfrm flipV="1">
            <a:off x="5378164" y="4516535"/>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27D2A278-097D-47C5-8AE6-53AD1731F46C}"/>
              </a:ext>
            </a:extLst>
          </p:cNvPr>
          <p:cNvGrpSpPr/>
          <p:nvPr/>
        </p:nvGrpSpPr>
        <p:grpSpPr>
          <a:xfrm>
            <a:off x="10383674" y="3759456"/>
            <a:ext cx="889335" cy="477347"/>
            <a:chOff x="1626154" y="5095303"/>
            <a:chExt cx="889335" cy="477347"/>
          </a:xfrm>
        </p:grpSpPr>
        <p:pic>
          <p:nvPicPr>
            <p:cNvPr id="163" name="Graphic 162" descr="Document with solid fill">
              <a:extLst>
                <a:ext uri="{FF2B5EF4-FFF2-40B4-BE49-F238E27FC236}">
                  <a16:creationId xmlns:a16="http://schemas.microsoft.com/office/drawing/2014/main" id="{3E02C100-63BE-48CF-9B1C-78645BFFE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164" name="Graphic 163" descr="Document with solid fill">
              <a:extLst>
                <a:ext uri="{FF2B5EF4-FFF2-40B4-BE49-F238E27FC236}">
                  <a16:creationId xmlns:a16="http://schemas.microsoft.com/office/drawing/2014/main" id="{003B6DE6-2211-4912-865B-BD52E698FA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sp>
        <p:nvSpPr>
          <p:cNvPr id="171" name="TextBox 170">
            <a:extLst>
              <a:ext uri="{FF2B5EF4-FFF2-40B4-BE49-F238E27FC236}">
                <a16:creationId xmlns:a16="http://schemas.microsoft.com/office/drawing/2014/main" id="{3333018E-D1B7-4043-8B8E-4FABA26F2EB1}"/>
              </a:ext>
            </a:extLst>
          </p:cNvPr>
          <p:cNvSpPr txBox="1"/>
          <p:nvPr/>
        </p:nvSpPr>
        <p:spPr>
          <a:xfrm>
            <a:off x="11351905" y="4262384"/>
            <a:ext cx="254878" cy="307777"/>
          </a:xfrm>
          <a:prstGeom prst="rect">
            <a:avLst/>
          </a:prstGeom>
          <a:noFill/>
        </p:spPr>
        <p:txBody>
          <a:bodyPr wrap="none" lIns="0" tIns="0" rIns="0" bIns="0" rtlCol="0">
            <a:spAutoFit/>
          </a:bodyPr>
          <a:lstStyle/>
          <a:p>
            <a:pPr algn="l"/>
            <a:r>
              <a:rPr lang="en-US" sz="2000" dirty="0"/>
              <a:t>x4</a:t>
            </a:r>
          </a:p>
        </p:txBody>
      </p:sp>
      <p:cxnSp>
        <p:nvCxnSpPr>
          <p:cNvPr id="172" name="Straight Arrow Connector 171">
            <a:extLst>
              <a:ext uri="{FF2B5EF4-FFF2-40B4-BE49-F238E27FC236}">
                <a16:creationId xmlns:a16="http://schemas.microsoft.com/office/drawing/2014/main" id="{972B023C-31A5-4772-926A-E43AC862D547}"/>
              </a:ext>
            </a:extLst>
          </p:cNvPr>
          <p:cNvCxnSpPr>
            <a:cxnSpLocks/>
          </p:cNvCxnSpPr>
          <p:nvPr/>
        </p:nvCxnSpPr>
        <p:spPr>
          <a:xfrm>
            <a:off x="983000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0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After</a:t>
            </a:r>
          </a:p>
        </p:txBody>
      </p:sp>
      <p:pic>
        <p:nvPicPr>
          <p:cNvPr id="5" name="Graphic 4">
            <a:extLst>
              <a:ext uri="{FF2B5EF4-FFF2-40B4-BE49-F238E27FC236}">
                <a16:creationId xmlns:a16="http://schemas.microsoft.com/office/drawing/2014/main" id="{C5F187D0-1448-48B3-950C-3E2C150B8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371795"/>
            <a:ext cx="1043488" cy="1043488"/>
          </a:xfrm>
          <a:prstGeom prst="rect">
            <a:avLst/>
          </a:prstGeom>
        </p:spPr>
      </p:pic>
      <p:grpSp>
        <p:nvGrpSpPr>
          <p:cNvPr id="23" name="Group 22">
            <a:extLst>
              <a:ext uri="{FF2B5EF4-FFF2-40B4-BE49-F238E27FC236}">
                <a16:creationId xmlns:a16="http://schemas.microsoft.com/office/drawing/2014/main" id="{C463A67D-D24B-4E73-8117-58B1AB09D98A}"/>
              </a:ext>
            </a:extLst>
          </p:cNvPr>
          <p:cNvGrpSpPr/>
          <p:nvPr/>
        </p:nvGrpSpPr>
        <p:grpSpPr>
          <a:xfrm>
            <a:off x="9758675" y="4200987"/>
            <a:ext cx="1848108" cy="800212"/>
            <a:chOff x="7419439" y="4996706"/>
            <a:chExt cx="1848108" cy="800212"/>
          </a:xfrm>
        </p:grpSpPr>
        <p:grpSp>
          <p:nvGrpSpPr>
            <p:cNvPr id="76" name="Group 75">
              <a:extLst>
                <a:ext uri="{FF2B5EF4-FFF2-40B4-BE49-F238E27FC236}">
                  <a16:creationId xmlns:a16="http://schemas.microsoft.com/office/drawing/2014/main" id="{5520ABAA-4C98-4207-8CB5-188EAB446E73}"/>
                </a:ext>
              </a:extLst>
            </p:cNvPr>
            <p:cNvGrpSpPr/>
            <p:nvPr/>
          </p:nvGrpSpPr>
          <p:grpSpPr>
            <a:xfrm>
              <a:off x="7419439" y="4996706"/>
              <a:ext cx="1848108" cy="800212"/>
              <a:chOff x="2860546" y="3493433"/>
              <a:chExt cx="1848108" cy="800212"/>
            </a:xfrm>
          </p:grpSpPr>
          <p:pic>
            <p:nvPicPr>
              <p:cNvPr id="77" name="Picture 76">
                <a:extLst>
                  <a:ext uri="{FF2B5EF4-FFF2-40B4-BE49-F238E27FC236}">
                    <a16:creationId xmlns:a16="http://schemas.microsoft.com/office/drawing/2014/main" id="{A6374E03-895B-4366-B7F7-7AB48C64EC49}"/>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9" name="Rectangle 78">
                <a:extLst>
                  <a:ext uri="{FF2B5EF4-FFF2-40B4-BE49-F238E27FC236}">
                    <a16:creationId xmlns:a16="http://schemas.microsoft.com/office/drawing/2014/main" id="{9985BD52-9E05-400D-BBF1-AF206612EBC2}"/>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52A87FAC-74A7-483A-AB08-07362D6387F9}"/>
                </a:ext>
              </a:extLst>
            </p:cNvPr>
            <p:cNvPicPr>
              <a:picLocks noChangeAspect="1"/>
            </p:cNvPicPr>
            <p:nvPr/>
          </p:nvPicPr>
          <p:blipFill rotWithShape="1">
            <a:blip r:embed="rId5"/>
            <a:srcRect l="26443" t="37001" r="5632" b="13153"/>
            <a:stretch/>
          </p:blipFill>
          <p:spPr>
            <a:xfrm>
              <a:off x="7895313" y="5301621"/>
              <a:ext cx="1248862" cy="408373"/>
            </a:xfrm>
            <a:prstGeom prst="rect">
              <a:avLst/>
            </a:prstGeom>
          </p:spPr>
        </p:pic>
      </p:grpSp>
      <p:cxnSp>
        <p:nvCxnSpPr>
          <p:cNvPr id="26" name="Straight Arrow Connector 25">
            <a:extLst>
              <a:ext uri="{FF2B5EF4-FFF2-40B4-BE49-F238E27FC236}">
                <a16:creationId xmlns:a16="http://schemas.microsoft.com/office/drawing/2014/main" id="{364664A8-3922-434F-9691-EFC27D2F9818}"/>
              </a:ext>
            </a:extLst>
          </p:cNvPr>
          <p:cNvCxnSpPr>
            <a:stCxn id="10" idx="3"/>
            <a:endCxn id="70" idx="1"/>
          </p:cNvCxnSpPr>
          <p:nvPr/>
        </p:nvCxnSpPr>
        <p:spPr>
          <a:xfrm>
            <a:off x="4297070" y="3893539"/>
            <a:ext cx="617733"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D7E372A-AC80-42D2-9C53-7CA4F4D2FF00}"/>
              </a:ext>
            </a:extLst>
          </p:cNvPr>
          <p:cNvCxnSpPr>
            <a:cxnSpLocks/>
            <a:endCxn id="10" idx="1"/>
          </p:cNvCxnSpPr>
          <p:nvPr/>
        </p:nvCxnSpPr>
        <p:spPr>
          <a:xfrm rot="10800000" flipV="1">
            <a:off x="2448962" y="3847625"/>
            <a:ext cx="6785572" cy="45913"/>
          </a:xfrm>
          <a:prstGeom prst="bentConnector5">
            <a:avLst>
              <a:gd name="adj1" fmla="val -3063"/>
              <a:gd name="adj2" fmla="val 2631104"/>
              <a:gd name="adj3" fmla="val 103369"/>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A346723-6081-47A6-A9AA-C9399A285761}"/>
              </a:ext>
            </a:extLst>
          </p:cNvPr>
          <p:cNvCxnSpPr>
            <a:cxnSpLocks/>
          </p:cNvCxnSpPr>
          <p:nvPr/>
        </p:nvCxnSpPr>
        <p:spPr>
          <a:xfrm>
            <a:off x="6762911" y="4139921"/>
            <a:ext cx="2995764" cy="697490"/>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C8570A8-A50F-4125-8ED9-FBAEE805F2A4}"/>
              </a:ext>
            </a:extLst>
          </p:cNvPr>
          <p:cNvCxnSpPr>
            <a:stCxn id="70" idx="3"/>
            <a:endCxn id="73" idx="1"/>
          </p:cNvCxnSpPr>
          <p:nvPr/>
        </p:nvCxnSpPr>
        <p:spPr>
          <a:xfrm flipV="1">
            <a:off x="6762911" y="3611306"/>
            <a:ext cx="623515" cy="282233"/>
          </a:xfrm>
          <a:prstGeom prst="bentConnector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8747976-F0B7-42A5-9E9D-5AD3A9963F6A}"/>
              </a:ext>
            </a:extLst>
          </p:cNvPr>
          <p:cNvCxnSpPr>
            <a:cxnSpLocks/>
            <a:stCxn id="73" idx="3"/>
            <a:endCxn id="77" idx="1"/>
          </p:cNvCxnSpPr>
          <p:nvPr/>
        </p:nvCxnSpPr>
        <p:spPr>
          <a:xfrm>
            <a:off x="9234534" y="3611306"/>
            <a:ext cx="524141" cy="989787"/>
          </a:xfrm>
          <a:prstGeom prst="bentConnector3">
            <a:avLst>
              <a:gd name="adj1" fmla="val 6817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7890CD54-731B-4FE8-AF06-B6C91E03C5F9}"/>
              </a:ext>
            </a:extLst>
          </p:cNvPr>
          <p:cNvGrpSpPr/>
          <p:nvPr/>
        </p:nvGrpSpPr>
        <p:grpSpPr>
          <a:xfrm>
            <a:off x="2448962" y="3493433"/>
            <a:ext cx="1848108" cy="800212"/>
            <a:chOff x="2448962" y="3493433"/>
            <a:chExt cx="1848108" cy="800212"/>
          </a:xfrm>
        </p:grpSpPr>
        <p:grpSp>
          <p:nvGrpSpPr>
            <p:cNvPr id="14" name="Group 13">
              <a:extLst>
                <a:ext uri="{FF2B5EF4-FFF2-40B4-BE49-F238E27FC236}">
                  <a16:creationId xmlns:a16="http://schemas.microsoft.com/office/drawing/2014/main" id="{8B1FB690-9B0B-4388-8021-D67502430A8E}"/>
                </a:ext>
              </a:extLst>
            </p:cNvPr>
            <p:cNvGrpSpPr/>
            <p:nvPr/>
          </p:nvGrpSpPr>
          <p:grpSpPr>
            <a:xfrm>
              <a:off x="2448962" y="3493433"/>
              <a:ext cx="1848108" cy="800212"/>
              <a:chOff x="2860546" y="3493433"/>
              <a:chExt cx="1848108" cy="800212"/>
            </a:xfrm>
          </p:grpSpPr>
          <p:pic>
            <p:nvPicPr>
              <p:cNvPr id="10" name="Picture 9">
                <a:extLst>
                  <a:ext uri="{FF2B5EF4-FFF2-40B4-BE49-F238E27FC236}">
                    <a16:creationId xmlns:a16="http://schemas.microsoft.com/office/drawing/2014/main" id="{B50DB5AD-57DF-4E54-B344-69014E200A34}"/>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12" name="Rectangle 11">
                <a:extLst>
                  <a:ext uri="{FF2B5EF4-FFF2-40B4-BE49-F238E27FC236}">
                    <a16:creationId xmlns:a16="http://schemas.microsoft.com/office/drawing/2014/main" id="{4E5FEF96-81BA-48FB-A471-65341564F313}"/>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8AA1B454-F10E-48A4-A1A8-DC04DDB2D940}"/>
                </a:ext>
              </a:extLst>
            </p:cNvPr>
            <p:cNvPicPr>
              <a:picLocks noChangeAspect="1"/>
            </p:cNvPicPr>
            <p:nvPr/>
          </p:nvPicPr>
          <p:blipFill>
            <a:blip r:embed="rId6"/>
            <a:stretch>
              <a:fillRect/>
            </a:stretch>
          </p:blipFill>
          <p:spPr>
            <a:xfrm>
              <a:off x="2904153" y="3801833"/>
              <a:ext cx="1295581" cy="419158"/>
            </a:xfrm>
            <a:prstGeom prst="rect">
              <a:avLst/>
            </a:prstGeom>
          </p:spPr>
        </p:pic>
      </p:grpSp>
      <p:grpSp>
        <p:nvGrpSpPr>
          <p:cNvPr id="95" name="Group 94">
            <a:extLst>
              <a:ext uri="{FF2B5EF4-FFF2-40B4-BE49-F238E27FC236}">
                <a16:creationId xmlns:a16="http://schemas.microsoft.com/office/drawing/2014/main" id="{4402F84D-F185-4B60-AE17-0648AD1F4037}"/>
              </a:ext>
            </a:extLst>
          </p:cNvPr>
          <p:cNvGrpSpPr/>
          <p:nvPr/>
        </p:nvGrpSpPr>
        <p:grpSpPr>
          <a:xfrm>
            <a:off x="4914803" y="3493433"/>
            <a:ext cx="1848108" cy="800212"/>
            <a:chOff x="4914803" y="3493433"/>
            <a:chExt cx="1848108" cy="800212"/>
          </a:xfrm>
        </p:grpSpPr>
        <p:grpSp>
          <p:nvGrpSpPr>
            <p:cNvPr id="69" name="Group 68">
              <a:extLst>
                <a:ext uri="{FF2B5EF4-FFF2-40B4-BE49-F238E27FC236}">
                  <a16:creationId xmlns:a16="http://schemas.microsoft.com/office/drawing/2014/main" id="{0ED84E9D-C321-4A9B-B7B1-50F696D9BA0E}"/>
                </a:ext>
              </a:extLst>
            </p:cNvPr>
            <p:cNvGrpSpPr/>
            <p:nvPr/>
          </p:nvGrpSpPr>
          <p:grpSpPr>
            <a:xfrm>
              <a:off x="4914803" y="3493433"/>
              <a:ext cx="1848108" cy="800212"/>
              <a:chOff x="2860546" y="3493433"/>
              <a:chExt cx="1848108" cy="800212"/>
            </a:xfrm>
          </p:grpSpPr>
          <p:pic>
            <p:nvPicPr>
              <p:cNvPr id="70" name="Picture 69">
                <a:extLst>
                  <a:ext uri="{FF2B5EF4-FFF2-40B4-BE49-F238E27FC236}">
                    <a16:creationId xmlns:a16="http://schemas.microsoft.com/office/drawing/2014/main" id="{31E79858-B573-48CD-931E-242E66438361}"/>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1" name="Rectangle 70">
                <a:extLst>
                  <a:ext uri="{FF2B5EF4-FFF2-40B4-BE49-F238E27FC236}">
                    <a16:creationId xmlns:a16="http://schemas.microsoft.com/office/drawing/2014/main" id="{7B740E10-7B83-4C86-B551-162F286152B5}"/>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1" name="Picture 90">
              <a:extLst>
                <a:ext uri="{FF2B5EF4-FFF2-40B4-BE49-F238E27FC236}">
                  <a16:creationId xmlns:a16="http://schemas.microsoft.com/office/drawing/2014/main" id="{27D71900-33AF-4B58-9F15-62D2F4463FA6}"/>
                </a:ext>
              </a:extLst>
            </p:cNvPr>
            <p:cNvPicPr>
              <a:picLocks noChangeAspect="1"/>
            </p:cNvPicPr>
            <p:nvPr/>
          </p:nvPicPr>
          <p:blipFill>
            <a:blip r:embed="rId7"/>
            <a:stretch>
              <a:fillRect/>
            </a:stretch>
          </p:blipFill>
          <p:spPr>
            <a:xfrm>
              <a:off x="5357791" y="3801778"/>
              <a:ext cx="1314633" cy="438211"/>
            </a:xfrm>
            <a:prstGeom prst="rect">
              <a:avLst/>
            </a:prstGeom>
          </p:spPr>
        </p:pic>
      </p:grpSp>
      <p:grpSp>
        <p:nvGrpSpPr>
          <p:cNvPr id="97" name="Group 96">
            <a:extLst>
              <a:ext uri="{FF2B5EF4-FFF2-40B4-BE49-F238E27FC236}">
                <a16:creationId xmlns:a16="http://schemas.microsoft.com/office/drawing/2014/main" id="{F7C62846-F31D-4C42-9843-6CD4E56BA479}"/>
              </a:ext>
            </a:extLst>
          </p:cNvPr>
          <p:cNvGrpSpPr/>
          <p:nvPr/>
        </p:nvGrpSpPr>
        <p:grpSpPr>
          <a:xfrm>
            <a:off x="7386426" y="3211200"/>
            <a:ext cx="1848108" cy="800212"/>
            <a:chOff x="7386426" y="3211200"/>
            <a:chExt cx="1848108" cy="800212"/>
          </a:xfrm>
        </p:grpSpPr>
        <p:grpSp>
          <p:nvGrpSpPr>
            <p:cNvPr id="72" name="Group 71">
              <a:extLst>
                <a:ext uri="{FF2B5EF4-FFF2-40B4-BE49-F238E27FC236}">
                  <a16:creationId xmlns:a16="http://schemas.microsoft.com/office/drawing/2014/main" id="{FBEC702C-364F-4048-BF5A-A39AE2C3C617}"/>
                </a:ext>
              </a:extLst>
            </p:cNvPr>
            <p:cNvGrpSpPr/>
            <p:nvPr/>
          </p:nvGrpSpPr>
          <p:grpSpPr>
            <a:xfrm>
              <a:off x="7386426" y="3211200"/>
              <a:ext cx="1848108" cy="800212"/>
              <a:chOff x="2860546" y="3493433"/>
              <a:chExt cx="1848108" cy="800212"/>
            </a:xfrm>
          </p:grpSpPr>
          <p:pic>
            <p:nvPicPr>
              <p:cNvPr id="73" name="Picture 72">
                <a:extLst>
                  <a:ext uri="{FF2B5EF4-FFF2-40B4-BE49-F238E27FC236}">
                    <a16:creationId xmlns:a16="http://schemas.microsoft.com/office/drawing/2014/main" id="{5D7CF493-2049-4286-B524-93E434F3B6E0}"/>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4" name="Rectangle 73">
                <a:extLst>
                  <a:ext uri="{FF2B5EF4-FFF2-40B4-BE49-F238E27FC236}">
                    <a16:creationId xmlns:a16="http://schemas.microsoft.com/office/drawing/2014/main" id="{4960F5F6-6EF6-4E98-B92E-CB1EC5F834C7}"/>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3" name="Picture 92">
              <a:extLst>
                <a:ext uri="{FF2B5EF4-FFF2-40B4-BE49-F238E27FC236}">
                  <a16:creationId xmlns:a16="http://schemas.microsoft.com/office/drawing/2014/main" id="{323D8515-7568-4E9F-AAA8-49E7082B3388}"/>
                </a:ext>
              </a:extLst>
            </p:cNvPr>
            <p:cNvPicPr>
              <a:picLocks noChangeAspect="1"/>
            </p:cNvPicPr>
            <p:nvPr/>
          </p:nvPicPr>
          <p:blipFill>
            <a:blip r:embed="rId8"/>
            <a:stretch>
              <a:fillRect/>
            </a:stretch>
          </p:blipFill>
          <p:spPr>
            <a:xfrm>
              <a:off x="7829414" y="3519600"/>
              <a:ext cx="1314633" cy="419158"/>
            </a:xfrm>
            <a:prstGeom prst="rect">
              <a:avLst/>
            </a:prstGeom>
          </p:spPr>
        </p:pic>
      </p:grpSp>
    </p:spTree>
    <p:extLst>
      <p:ext uri="{BB962C8B-B14F-4D97-AF65-F5344CB8AC3E}">
        <p14:creationId xmlns:p14="http://schemas.microsoft.com/office/powerpoint/2010/main" val="1557323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797050"/>
            <a:ext cx="5181600" cy="1908215"/>
          </a:xfrm>
        </p:spPr>
        <p:txBody>
          <a:bodyPr/>
          <a:lstStyle/>
          <a:p>
            <a:pPr marL="0" indent="0">
              <a:buNone/>
            </a:pPr>
            <a:r>
              <a:rPr lang="en-US" dirty="0"/>
              <a:t>Before</a:t>
            </a:r>
          </a:p>
          <a:p>
            <a:r>
              <a:rPr lang="en-US" sz="2000" dirty="0">
                <a:solidFill>
                  <a:schemeClr val="accent1"/>
                </a:solidFill>
              </a:rPr>
              <a:t>Loop based logic</a:t>
            </a:r>
          </a:p>
          <a:p>
            <a:r>
              <a:rPr lang="en-US" sz="2000" dirty="0">
                <a:solidFill>
                  <a:schemeClr val="accent1"/>
                </a:solidFill>
              </a:rPr>
              <a:t>WET (Write Everything Twice)</a:t>
            </a:r>
          </a:p>
          <a:p>
            <a:r>
              <a:rPr lang="en-US" sz="2000" dirty="0">
                <a:solidFill>
                  <a:schemeClr val="accent1"/>
                </a:solidFill>
              </a:rPr>
              <a:t>Inefficient</a:t>
            </a:r>
          </a:p>
          <a:p>
            <a:r>
              <a:rPr lang="en-US" sz="2000" dirty="0">
                <a:solidFill>
                  <a:schemeClr val="accent1"/>
                </a:solidFill>
              </a:rPr>
              <a:t>Frequent R troubleshooting</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1797050"/>
            <a:ext cx="5181600" cy="1538883"/>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Functional programming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2000" dirty="0">
                <a:solidFill>
                  <a:schemeClr val="accent1"/>
                </a:solidFill>
                <a:latin typeface="Segoe UI"/>
              </a:rPr>
              <a:t>DRY (Don’t Repeat Yourself)</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Little need for R troubleshooting</a:t>
            </a:r>
          </a:p>
        </p:txBody>
      </p:sp>
      <p:pic>
        <p:nvPicPr>
          <p:cNvPr id="6" name="Picture 5">
            <a:extLst>
              <a:ext uri="{FF2B5EF4-FFF2-40B4-BE49-F238E27FC236}">
                <a16:creationId xmlns:a16="http://schemas.microsoft.com/office/drawing/2014/main" id="{B7F520DD-8303-4CD5-83DD-3DD9516D68C2}"/>
              </a:ext>
            </a:extLst>
          </p:cNvPr>
          <p:cNvPicPr>
            <a:picLocks noChangeAspect="1"/>
          </p:cNvPicPr>
          <p:nvPr/>
        </p:nvPicPr>
        <p:blipFill rotWithShape="1">
          <a:blip r:embed="rId2"/>
          <a:srcRect l="60781" t="21041" r="3073" b="40607"/>
          <a:stretch/>
        </p:blipFill>
        <p:spPr>
          <a:xfrm>
            <a:off x="838200" y="3912497"/>
            <a:ext cx="4655536" cy="2776498"/>
          </a:xfrm>
          <a:prstGeom prst="rect">
            <a:avLst/>
          </a:prstGeom>
        </p:spPr>
      </p:pic>
      <p:pic>
        <p:nvPicPr>
          <p:cNvPr id="10" name="Picture 9">
            <a:extLst>
              <a:ext uri="{FF2B5EF4-FFF2-40B4-BE49-F238E27FC236}">
                <a16:creationId xmlns:a16="http://schemas.microsoft.com/office/drawing/2014/main" id="{BA59D147-51D8-493F-BF48-3063BD339D8A}"/>
              </a:ext>
            </a:extLst>
          </p:cNvPr>
          <p:cNvPicPr>
            <a:picLocks noChangeAspect="1"/>
          </p:cNvPicPr>
          <p:nvPr/>
        </p:nvPicPr>
        <p:blipFill rotWithShape="1">
          <a:blip r:embed="rId2"/>
          <a:srcRect l="32340" t="84124" r="5153" b="11503"/>
          <a:stretch/>
        </p:blipFill>
        <p:spPr>
          <a:xfrm>
            <a:off x="6172200" y="3912497"/>
            <a:ext cx="8051006" cy="316602"/>
          </a:xfrm>
          <a:prstGeom prst="rect">
            <a:avLst/>
          </a:prstGeom>
        </p:spPr>
      </p:pic>
    </p:spTree>
    <p:extLst>
      <p:ext uri="{BB962C8B-B14F-4D97-AF65-F5344CB8AC3E}">
        <p14:creationId xmlns:p14="http://schemas.microsoft.com/office/powerpoint/2010/main" val="411926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5367718" y="617692"/>
            <a:ext cx="914400" cy="914400"/>
          </a:xfrm>
          <a:prstGeom prst="rect">
            <a:avLst/>
          </a:prstGeom>
        </p:spPr>
      </p:pic>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How to get started? How to reproduce?</a:t>
            </a:r>
          </a:p>
        </p:txBody>
      </p:sp>
      <p:sp>
        <p:nvSpPr>
          <p:cNvPr id="3" name="Content Placeholder 2">
            <a:extLst>
              <a:ext uri="{FF2B5EF4-FFF2-40B4-BE49-F238E27FC236}">
                <a16:creationId xmlns:a16="http://schemas.microsoft.com/office/drawing/2014/main" id="{01FC8FC7-7A0D-4E24-9338-3D86AB673090}"/>
              </a:ext>
            </a:extLst>
          </p:cNvPr>
          <p:cNvSpPr>
            <a:spLocks noGrp="1"/>
          </p:cNvSpPr>
          <p:nvPr>
            <p:ph sz="half" idx="1"/>
          </p:nvPr>
        </p:nvSpPr>
        <p:spPr>
          <a:xfrm>
            <a:off x="1028700" y="1565791"/>
            <a:ext cx="10134600" cy="3028521"/>
          </a:xfrm>
        </p:spPr>
        <p:txBody>
          <a:bodyPr/>
          <a:lstStyle/>
          <a:p>
            <a:pPr marL="514350" indent="-514350" algn="l">
              <a:buFont typeface="+mj-lt"/>
              <a:buAutoNum type="arabicPeriod"/>
            </a:pPr>
            <a:r>
              <a:rPr lang="en-US" sz="2400" b="0" i="0" dirty="0">
                <a:solidFill>
                  <a:srgbClr val="FFFFFF"/>
                </a:solidFill>
                <a:effectLst/>
                <a:latin typeface="Segoe UI" panose="020B0502040204020203" pitchFamily="34" charset="0"/>
              </a:rPr>
              <a:t>Identify manual data processes &amp; transformations of high value (ROI).</a:t>
            </a:r>
          </a:p>
          <a:p>
            <a:pPr marL="514350" indent="-514350" algn="l">
              <a:buFont typeface="+mj-lt"/>
              <a:buAutoNum type="arabicPeriod"/>
            </a:pPr>
            <a:r>
              <a:rPr lang="en-US" sz="2400" b="0" i="0" dirty="0">
                <a:solidFill>
                  <a:srgbClr val="FFFFFF"/>
                </a:solidFill>
                <a:effectLst/>
                <a:latin typeface="Segoe UI" panose="020B0502040204020203" pitchFamily="34" charset="0"/>
              </a:rPr>
              <a:t>Simplify by consolidating workloads (leverage cloud).</a:t>
            </a:r>
          </a:p>
          <a:p>
            <a:pPr marL="514350" indent="-514350" algn="l">
              <a:buFont typeface="+mj-lt"/>
              <a:buAutoNum type="arabicPeriod"/>
            </a:pPr>
            <a:r>
              <a:rPr lang="en-US" sz="2400" b="0" i="0" dirty="0">
                <a:solidFill>
                  <a:srgbClr val="FFFFFF"/>
                </a:solidFill>
                <a:effectLst/>
                <a:latin typeface="Segoe UI" panose="020B0502040204020203" pitchFamily="34" charset="0"/>
              </a:rPr>
              <a:t>Democratize understanding by sharing knowledge.</a:t>
            </a:r>
          </a:p>
          <a:p>
            <a:pPr marL="514350" indent="-514350" algn="l">
              <a:buFont typeface="+mj-lt"/>
              <a:buAutoNum type="arabicPeriod"/>
            </a:pPr>
            <a:r>
              <a:rPr lang="en-US" sz="2400" b="0" i="0" dirty="0">
                <a:solidFill>
                  <a:srgbClr val="FFFFFF"/>
                </a:solidFill>
                <a:effectLst/>
                <a:latin typeface="Segoe UI" panose="020B0502040204020203" pitchFamily="34" charset="0"/>
              </a:rPr>
              <a:t>Accelerate business value for down-stream consumers/users.</a:t>
            </a:r>
          </a:p>
          <a:p>
            <a:pPr marL="514350" indent="-514350" algn="l">
              <a:buFont typeface="+mj-lt"/>
              <a:buAutoNum type="arabicPeriod"/>
            </a:pPr>
            <a:r>
              <a:rPr lang="en-US" sz="2400" b="0" i="0" dirty="0">
                <a:solidFill>
                  <a:srgbClr val="FFFFFF"/>
                </a:solidFill>
                <a:effectLst/>
                <a:latin typeface="Segoe UI" panose="020B0502040204020203" pitchFamily="34" charset="0"/>
                <a:hlinkClick r:id="rId2"/>
              </a:rPr>
              <a:t>aka.ms/</a:t>
            </a:r>
            <a:r>
              <a:rPr lang="en-US" sz="2400" b="0" i="0" dirty="0" err="1">
                <a:solidFill>
                  <a:srgbClr val="FFFFFF"/>
                </a:solidFill>
                <a:effectLst/>
                <a:latin typeface="Segoe UI" panose="020B0502040204020203" pitchFamily="34" charset="0"/>
                <a:hlinkClick r:id="rId2"/>
              </a:rPr>
              <a:t>mlsqldev</a:t>
            </a:r>
            <a:endParaRPr lang="en-US" sz="2400" b="0" i="0" dirty="0">
              <a:solidFill>
                <a:srgbClr val="FFFFFF"/>
              </a:solidFill>
              <a:effectLst/>
              <a:latin typeface="Segoe UI" panose="020B0502040204020203" pitchFamily="34" charset="0"/>
            </a:endParaRPr>
          </a:p>
          <a:p>
            <a:pPr marL="514350" indent="-514350" algn="l">
              <a:buFont typeface="+mj-lt"/>
              <a:buAutoNum type="arabicPeriod"/>
            </a:pPr>
            <a:r>
              <a:rPr lang="en-US" sz="2400" dirty="0">
                <a:solidFill>
                  <a:srgbClr val="FFFFFF"/>
                </a:solidFill>
                <a:latin typeface="Segoe UI" panose="020B0502040204020203" pitchFamily="34" charset="0"/>
                <a:hlinkClick r:id="rId3"/>
              </a:rPr>
              <a:t>aka.ms/</a:t>
            </a:r>
            <a:r>
              <a:rPr lang="en-US" sz="2400" dirty="0" err="1">
                <a:solidFill>
                  <a:srgbClr val="FFFFFF"/>
                </a:solidFill>
                <a:latin typeface="Segoe UI" panose="020B0502040204020203" pitchFamily="34" charset="0"/>
                <a:hlinkClick r:id="rId3"/>
              </a:rPr>
              <a:t>adf</a:t>
            </a:r>
            <a:r>
              <a:rPr lang="en-US" sz="2400" dirty="0">
                <a:solidFill>
                  <a:srgbClr val="FFFFFF"/>
                </a:solidFill>
                <a:latin typeface="Segoe UI" panose="020B0502040204020203" pitchFamily="34" charset="0"/>
                <a:hlinkClick r:id="rId3"/>
              </a:rPr>
              <a:t>/</a:t>
            </a:r>
            <a:r>
              <a:rPr lang="en-US" sz="2400" dirty="0" err="1">
                <a:solidFill>
                  <a:srgbClr val="FFFFFF"/>
                </a:solidFill>
                <a:latin typeface="Segoe UI" panose="020B0502040204020203" pitchFamily="34" charset="0"/>
                <a:hlinkClick r:id="rId3"/>
              </a:rPr>
              <a:t>azurelearn</a:t>
            </a:r>
            <a:r>
              <a:rPr lang="en-US" sz="2400" dirty="0">
                <a:solidFill>
                  <a:srgbClr val="FFFFFF"/>
                </a:solidFill>
                <a:latin typeface="Segoe UI" panose="020B0502040204020203" pitchFamily="34" charset="0"/>
              </a:rPr>
              <a:t> </a:t>
            </a:r>
          </a:p>
          <a:p>
            <a:pPr marL="514350" indent="-514350" algn="l">
              <a:buFont typeface="+mj-lt"/>
              <a:buAutoNum type="arabicPeriod"/>
            </a:pPr>
            <a:r>
              <a:rPr lang="en-US" sz="2400" dirty="0">
                <a:hlinkClick r:id="rId4"/>
              </a:rPr>
              <a:t>RStudio </a:t>
            </a:r>
            <a:r>
              <a:rPr lang="en-US" sz="2400" dirty="0" err="1">
                <a:hlinkClick r:id="rId4"/>
              </a:rPr>
              <a:t>Cheatsheets</a:t>
            </a:r>
            <a:r>
              <a:rPr lang="en-US" sz="2400" dirty="0">
                <a:hlinkClick r:id="rId4"/>
              </a:rPr>
              <a:t> - RStudio</a:t>
            </a:r>
            <a:endParaRPr lang="en-US" sz="2400"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789129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Length of Stay </a:t>
            </a:r>
            <a:r>
              <a:rPr lang="en-US" sz="4800" dirty="0">
                <a:solidFill>
                  <a:schemeClr val="accent1"/>
                </a:solidFill>
              </a:rPr>
              <a:t>$40M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4085837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rotWithShape="1">
          <a:blip r:embed="rId2"/>
          <a:srcRect l="19878" t="7159" r="20753" b="262"/>
          <a:stretch/>
        </p:blipFill>
        <p:spPr>
          <a:xfrm>
            <a:off x="2500543" y="0"/>
            <a:ext cx="7238261" cy="6329363"/>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990947" y="4646350"/>
            <a:ext cx="914400" cy="914400"/>
          </a:xfrm>
          <a:prstGeom prst="rect">
            <a:avLst/>
          </a:prstGeom>
        </p:spPr>
      </p:pic>
      <p:sp>
        <p:nvSpPr>
          <p:cNvPr id="2" name="TextBox 1">
            <a:extLst>
              <a:ext uri="{FF2B5EF4-FFF2-40B4-BE49-F238E27FC236}">
                <a16:creationId xmlns:a16="http://schemas.microsoft.com/office/drawing/2014/main" id="{3680EC0A-AE80-4F83-97F1-1051A64C6EE5}"/>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LoS - Realtime Scoring</a:t>
            </a:r>
            <a:endParaRPr lang="en-US" sz="1067" dirty="0"/>
          </a:p>
        </p:txBody>
      </p:sp>
    </p:spTree>
    <p:extLst>
      <p:ext uri="{BB962C8B-B14F-4D97-AF65-F5344CB8AC3E}">
        <p14:creationId xmlns:p14="http://schemas.microsoft.com/office/powerpoint/2010/main" val="182841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AE9C01-0EFB-49A8-98D3-270A254A97EC}"/>
              </a:ext>
            </a:extLst>
          </p:cNvPr>
          <p:cNvPicPr>
            <a:picLocks noChangeAspect="1"/>
          </p:cNvPicPr>
          <p:nvPr/>
        </p:nvPicPr>
        <p:blipFill rotWithShape="1">
          <a:blip r:embed="rId2"/>
          <a:srcRect t="33371"/>
          <a:stretch/>
        </p:blipFill>
        <p:spPr>
          <a:xfrm>
            <a:off x="856519" y="3002280"/>
            <a:ext cx="10478962" cy="3053082"/>
          </a:xfrm>
          <a:prstGeom prst="rect">
            <a:avLst/>
          </a:prstGeom>
        </p:spPr>
      </p:pic>
      <p:sp>
        <p:nvSpPr>
          <p:cNvPr id="8" name="TextBox 7">
            <a:extLst>
              <a:ext uri="{FF2B5EF4-FFF2-40B4-BE49-F238E27FC236}">
                <a16:creationId xmlns:a16="http://schemas.microsoft.com/office/drawing/2014/main" id="{5E6DB5C7-0608-4F33-9425-648A23383B9D}"/>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LoS - Realtime Scoring</a:t>
            </a:r>
            <a:endParaRPr lang="en-US" sz="1067" dirty="0"/>
          </a:p>
        </p:txBody>
      </p:sp>
      <p:grpSp>
        <p:nvGrpSpPr>
          <p:cNvPr id="12" name="Group 11">
            <a:extLst>
              <a:ext uri="{FF2B5EF4-FFF2-40B4-BE49-F238E27FC236}">
                <a16:creationId xmlns:a16="http://schemas.microsoft.com/office/drawing/2014/main" id="{E1E5DFFF-680C-434C-A785-86CF916C19A7}"/>
              </a:ext>
            </a:extLst>
          </p:cNvPr>
          <p:cNvGrpSpPr/>
          <p:nvPr/>
        </p:nvGrpSpPr>
        <p:grpSpPr>
          <a:xfrm>
            <a:off x="3738233" y="488279"/>
            <a:ext cx="4715533" cy="2326916"/>
            <a:chOff x="3738233" y="488279"/>
            <a:chExt cx="4715533" cy="2326916"/>
          </a:xfrm>
        </p:grpSpPr>
        <p:pic>
          <p:nvPicPr>
            <p:cNvPr id="10" name="Picture 9">
              <a:extLst>
                <a:ext uri="{FF2B5EF4-FFF2-40B4-BE49-F238E27FC236}">
                  <a16:creationId xmlns:a16="http://schemas.microsoft.com/office/drawing/2014/main" id="{950D6F80-4D3D-4C1B-BDB0-10DEDEE49068}"/>
                </a:ext>
              </a:extLst>
            </p:cNvPr>
            <p:cNvPicPr>
              <a:picLocks noChangeAspect="1"/>
            </p:cNvPicPr>
            <p:nvPr/>
          </p:nvPicPr>
          <p:blipFill rotWithShape="1">
            <a:blip r:embed="rId4"/>
            <a:srcRect t="23429"/>
            <a:stretch/>
          </p:blipFill>
          <p:spPr>
            <a:xfrm>
              <a:off x="3738233" y="488279"/>
              <a:ext cx="4715533" cy="2326916"/>
            </a:xfrm>
            <a:prstGeom prst="rect">
              <a:avLst/>
            </a:prstGeom>
          </p:spPr>
        </p:pic>
        <p:sp>
          <p:nvSpPr>
            <p:cNvPr id="11" name="Rectangle 10">
              <a:extLst>
                <a:ext uri="{FF2B5EF4-FFF2-40B4-BE49-F238E27FC236}">
                  <a16:creationId xmlns:a16="http://schemas.microsoft.com/office/drawing/2014/main" id="{FD4CDCFC-1770-45C9-B130-1992B26D4185}"/>
                </a:ext>
              </a:extLst>
            </p:cNvPr>
            <p:cNvSpPr/>
            <p:nvPr/>
          </p:nvSpPr>
          <p:spPr bwMode="auto">
            <a:xfrm>
              <a:off x="4526280" y="488279"/>
              <a:ext cx="220980" cy="14478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1685101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hlinkClick r:id="rId3"/>
            <a:extLst>
              <a:ext uri="{FF2B5EF4-FFF2-40B4-BE49-F238E27FC236}">
                <a16:creationId xmlns:a16="http://schemas.microsoft.com/office/drawing/2014/main" id="{111E88AA-89F6-4064-95B5-7EB90620BD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37" y="3657600"/>
            <a:ext cx="1067235" cy="1067235"/>
          </a:xfrm>
          <a:prstGeom prst="rect">
            <a:avLst/>
          </a:prstGeom>
        </p:spPr>
      </p:pic>
      <p:sp>
        <p:nvSpPr>
          <p:cNvPr id="8" name="Text Placeholder 2">
            <a:hlinkClick r:id="rId6"/>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162237" y="5195380"/>
            <a:ext cx="457201" cy="457201"/>
          </a:xfrm>
          <a:prstGeom prst="rect">
            <a:avLst/>
          </a:prstGeom>
        </p:spPr>
      </p:pic>
      <p:sp>
        <p:nvSpPr>
          <p:cNvPr id="3" name="Text Placeholder 2">
            <a:extLst>
              <a:ext uri="{FF2B5EF4-FFF2-40B4-BE49-F238E27FC236}">
                <a16:creationId xmlns:a16="http://schemas.microsoft.com/office/drawing/2014/main" id="{12E59CAE-A707-42D7-9DF8-D6E782FA1326}"/>
              </a:ext>
            </a:extLst>
          </p:cNvPr>
          <p:cNvSpPr txBox="1">
            <a:spLocks/>
          </p:cNvSpPr>
          <p:nvPr/>
        </p:nvSpPr>
        <p:spPr>
          <a:xfrm>
            <a:off x="24909" y="6292273"/>
            <a:ext cx="12191999" cy="56507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t>Legal, Medical, Retail, Travel Insurance, ISV, HR, Cruise Line, </a:t>
            </a:r>
            <a:r>
              <a:rPr lang="en-US" sz="2000" dirty="0" err="1"/>
              <a:t>PnC</a:t>
            </a:r>
            <a:r>
              <a:rPr lang="en-US" sz="2000" dirty="0"/>
              <a:t> Insurance, plus more…</a:t>
            </a:r>
          </a:p>
        </p:txBody>
      </p:sp>
    </p:spTree>
    <p:extLst>
      <p:ext uri="{BB962C8B-B14F-4D97-AF65-F5344CB8AC3E}">
        <p14:creationId xmlns:p14="http://schemas.microsoft.com/office/powerpoint/2010/main" val="23884752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
        <p:nvSpPr>
          <p:cNvPr id="2" name="Rectangle 1">
            <a:extLst>
              <a:ext uri="{FF2B5EF4-FFF2-40B4-BE49-F238E27FC236}">
                <a16:creationId xmlns:a16="http://schemas.microsoft.com/office/drawing/2014/main" id="{2636A631-9E59-4474-8337-FFF56A635CB3}"/>
              </a:ext>
            </a:extLst>
          </p:cNvPr>
          <p:cNvSpPr/>
          <p:nvPr/>
        </p:nvSpPr>
        <p:spPr bwMode="auto">
          <a:xfrm>
            <a:off x="1158844" y="3811509"/>
            <a:ext cx="1222217" cy="2498756"/>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30C91C90-AB17-48E4-BA95-5C428901DA4C}"/>
              </a:ext>
            </a:extLst>
          </p:cNvPr>
          <p:cNvSpPr/>
          <p:nvPr/>
        </p:nvSpPr>
        <p:spPr bwMode="auto">
          <a:xfrm>
            <a:off x="4208353" y="752475"/>
            <a:ext cx="119203" cy="180060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68951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Search by Photo </a:t>
            </a:r>
            <a:r>
              <a:rPr lang="en-US" sz="4800" dirty="0">
                <a:solidFill>
                  <a:schemeClr val="accent1"/>
                </a:solidFill>
              </a:rPr>
              <a:t>$200K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84231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D90B56-8EB1-4348-B21C-022295B508DC}"/>
              </a:ext>
            </a:extLst>
          </p:cNvPr>
          <p:cNvPicPr>
            <a:picLocks noChangeAspect="1"/>
          </p:cNvPicPr>
          <p:nvPr/>
        </p:nvPicPr>
        <p:blipFill>
          <a:blip r:embed="rId2"/>
          <a:stretch>
            <a:fillRect/>
          </a:stretch>
        </p:blipFill>
        <p:spPr>
          <a:xfrm>
            <a:off x="7331888" y="0"/>
            <a:ext cx="4860112" cy="6858000"/>
          </a:xfrm>
          <a:prstGeom prst="rect">
            <a:avLst/>
          </a:prstGeom>
        </p:spPr>
      </p:pic>
      <p:pic>
        <p:nvPicPr>
          <p:cNvPr id="12" name="Picture 11">
            <a:extLst>
              <a:ext uri="{FF2B5EF4-FFF2-40B4-BE49-F238E27FC236}">
                <a16:creationId xmlns:a16="http://schemas.microsoft.com/office/drawing/2014/main" id="{73D611B1-9219-47F7-B163-3BA2F1755ADC}"/>
              </a:ext>
            </a:extLst>
          </p:cNvPr>
          <p:cNvPicPr>
            <a:picLocks noChangeAspect="1"/>
          </p:cNvPicPr>
          <p:nvPr/>
        </p:nvPicPr>
        <p:blipFill>
          <a:blip r:embed="rId3"/>
          <a:stretch>
            <a:fillRect/>
          </a:stretch>
        </p:blipFill>
        <p:spPr>
          <a:xfrm>
            <a:off x="0" y="0"/>
            <a:ext cx="5947341" cy="6858000"/>
          </a:xfrm>
          <a:prstGeom prst="rect">
            <a:avLst/>
          </a:prstGeom>
        </p:spPr>
      </p:pic>
      <p:sp>
        <p:nvSpPr>
          <p:cNvPr id="13" name="Content Placeholder 2">
            <a:extLst>
              <a:ext uri="{FF2B5EF4-FFF2-40B4-BE49-F238E27FC236}">
                <a16:creationId xmlns:a16="http://schemas.microsoft.com/office/drawing/2014/main" id="{196627BF-3D7C-43A7-BCE1-F855F6EAAB68}"/>
              </a:ext>
            </a:extLst>
          </p:cNvPr>
          <p:cNvSpPr>
            <a:spLocks noGrp="1"/>
          </p:cNvSpPr>
          <p:nvPr>
            <p:ph sz="half" idx="1"/>
          </p:nvPr>
        </p:nvSpPr>
        <p:spPr>
          <a:xfrm>
            <a:off x="7331888" y="2696492"/>
            <a:ext cx="4860112" cy="1465016"/>
          </a:xfrm>
          <a:solidFill>
            <a:srgbClr val="1B1A20"/>
          </a:solidFill>
        </p:spPr>
        <p:txBody>
          <a:bodyPr/>
          <a:lstStyle/>
          <a:p>
            <a:pPr marL="0" indent="0" algn="ctr">
              <a:buNone/>
            </a:pPr>
            <a:r>
              <a:rPr lang="en-US" dirty="0"/>
              <a:t>5 backgrounds</a:t>
            </a:r>
          </a:p>
          <a:p>
            <a:pPr marL="0" indent="0" algn="ctr">
              <a:buNone/>
            </a:pPr>
            <a:r>
              <a:rPr lang="en-US" dirty="0"/>
              <a:t>139 photos, 4 angles</a:t>
            </a:r>
          </a:p>
          <a:p>
            <a:pPr marL="0" indent="0" algn="ctr">
              <a:buNone/>
            </a:pPr>
            <a:r>
              <a:rPr lang="en-US" dirty="0">
                <a:solidFill>
                  <a:srgbClr val="00B050"/>
                </a:solidFill>
              </a:rPr>
              <a:t>(Successful)</a:t>
            </a:r>
          </a:p>
        </p:txBody>
      </p:sp>
      <p:sp>
        <p:nvSpPr>
          <p:cNvPr id="14" name="Content Placeholder 2">
            <a:extLst>
              <a:ext uri="{FF2B5EF4-FFF2-40B4-BE49-F238E27FC236}">
                <a16:creationId xmlns:a16="http://schemas.microsoft.com/office/drawing/2014/main" id="{BBF02DD9-9C4D-4501-AEF0-64A013E68010}"/>
              </a:ext>
            </a:extLst>
          </p:cNvPr>
          <p:cNvSpPr txBox="1">
            <a:spLocks/>
          </p:cNvSpPr>
          <p:nvPr/>
        </p:nvSpPr>
        <p:spPr>
          <a:xfrm>
            <a:off x="60512" y="2696492"/>
            <a:ext cx="5886829" cy="1465016"/>
          </a:xfrm>
          <a:prstGeom prst="rect">
            <a:avLst/>
          </a:prstGeom>
          <a:solidFill>
            <a:srgbClr val="1B1A20"/>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 background</a:t>
            </a:r>
          </a:p>
          <a:p>
            <a:pPr marL="0" indent="0" algn="ctr">
              <a:buFont typeface="Wingdings" panose="05000000000000000000" pitchFamily="2" charset="2"/>
              <a:buNone/>
            </a:pPr>
            <a:r>
              <a:rPr lang="en-US" dirty="0"/>
              <a:t>161 photos, 15 angles</a:t>
            </a:r>
          </a:p>
          <a:p>
            <a:pPr marL="0" indent="0" algn="ctr">
              <a:buFont typeface="Wingdings" panose="05000000000000000000" pitchFamily="2" charset="2"/>
              <a:buNone/>
            </a:pPr>
            <a:r>
              <a:rPr lang="en-US" dirty="0">
                <a:solidFill>
                  <a:srgbClr val="FF0000"/>
                </a:solidFill>
              </a:rPr>
              <a:t>(Fail)</a:t>
            </a:r>
          </a:p>
        </p:txBody>
      </p:sp>
    </p:spTree>
    <p:extLst>
      <p:ext uri="{BB962C8B-B14F-4D97-AF65-F5344CB8AC3E}">
        <p14:creationId xmlns:p14="http://schemas.microsoft.com/office/powerpoint/2010/main" val="25881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14"/>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125E-6 2.59259E-6 L 3.125E-6 0.01967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BE3147-5224-4671-9B8D-171AD202BF57}"/>
              </a:ext>
            </a:extLst>
          </p:cNvPr>
          <p:cNvPicPr>
            <a:picLocks noChangeAspect="1"/>
          </p:cNvPicPr>
          <p:nvPr/>
        </p:nvPicPr>
        <p:blipFill rotWithShape="1">
          <a:blip r:embed="rId2">
            <a:alphaModFix amt="50000"/>
          </a:blip>
          <a:srcRect r="48351" b="8975"/>
          <a:stretch/>
        </p:blipFill>
        <p:spPr>
          <a:xfrm>
            <a:off x="0" y="0"/>
            <a:ext cx="6096000" cy="6242447"/>
          </a:xfrm>
          <a:prstGeom prst="rect">
            <a:avLst/>
          </a:prstGeom>
        </p:spPr>
      </p:pic>
      <p:pic>
        <p:nvPicPr>
          <p:cNvPr id="10" name="Picture 9">
            <a:extLst>
              <a:ext uri="{FF2B5EF4-FFF2-40B4-BE49-F238E27FC236}">
                <a16:creationId xmlns:a16="http://schemas.microsoft.com/office/drawing/2014/main" id="{B044216A-88B0-4C9B-9E22-6F2463F27EA4}"/>
              </a:ext>
            </a:extLst>
          </p:cNvPr>
          <p:cNvPicPr>
            <a:picLocks noChangeAspect="1"/>
          </p:cNvPicPr>
          <p:nvPr/>
        </p:nvPicPr>
        <p:blipFill rotWithShape="1">
          <a:blip r:embed="rId3"/>
          <a:srcRect r="33260" b="8975"/>
          <a:stretch/>
        </p:blipFill>
        <p:spPr>
          <a:xfrm>
            <a:off x="4314824" y="0"/>
            <a:ext cx="7877175" cy="6242447"/>
          </a:xfrm>
          <a:prstGeom prst="rect">
            <a:avLst/>
          </a:prstGeom>
        </p:spPr>
      </p:pic>
      <p:sp>
        <p:nvSpPr>
          <p:cNvPr id="12" name="TextBox 11">
            <a:extLst>
              <a:ext uri="{FF2B5EF4-FFF2-40B4-BE49-F238E27FC236}">
                <a16:creationId xmlns:a16="http://schemas.microsoft.com/office/drawing/2014/main" id="{E871E51A-A683-49FD-B54F-7C76E7E0FDC5}"/>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4"/>
              </a:rPr>
              <a:t>Use more diverse images</a:t>
            </a:r>
            <a:r>
              <a:rPr lang="en-US" sz="1067" dirty="0"/>
              <a:t> </a:t>
            </a:r>
          </a:p>
          <a:p>
            <a:pPr lvl="0">
              <a:defRPr/>
            </a:pPr>
            <a:r>
              <a:rPr lang="en-US" sz="1067" dirty="0">
                <a:hlinkClick r:id="rId5"/>
              </a:rPr>
              <a:t>Interpret performance score</a:t>
            </a:r>
            <a:endParaRPr lang="en-US" sz="1067" dirty="0"/>
          </a:p>
        </p:txBody>
      </p:sp>
    </p:spTree>
    <p:extLst>
      <p:ext uri="{BB962C8B-B14F-4D97-AF65-F5344CB8AC3E}">
        <p14:creationId xmlns:p14="http://schemas.microsoft.com/office/powerpoint/2010/main" val="31139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 -2.59259E-6 L 0 0.01968 " pathEditMode="relative" rAng="0" ptsTypes="AA">
                                      <p:cBhvr>
                                        <p:cTn id="9" dur="500" spd="-100000" fill="hold"/>
                                        <p:tgtEl>
                                          <p:spTgt spid="8"/>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125E-6 -2.59259E-6 L -3.125E-6 0.01968 " pathEditMode="relative" rAng="0" ptsTypes="AA">
                                      <p:cBhvr>
                                        <p:cTn id="14" dur="500" spd="-100000" fill="hold"/>
                                        <p:tgtEl>
                                          <p:spTgt spid="1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6096000" y="1720839"/>
            <a:ext cx="5181444"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Sentiment</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QnA Chat Bots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Forms</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Capital Modeling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Length of Stay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Search by Photo </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Tree>
    <p:extLst>
      <p:ext uri="{BB962C8B-B14F-4D97-AF65-F5344CB8AC3E}">
        <p14:creationId xmlns:p14="http://schemas.microsoft.com/office/powerpoint/2010/main" val="19032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0 0 L 0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0" grpId="0"/>
      <p:bldP spid="40"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Tree>
    <p:extLst>
      <p:ext uri="{BB962C8B-B14F-4D97-AF65-F5344CB8AC3E}">
        <p14:creationId xmlns:p14="http://schemas.microsoft.com/office/powerpoint/2010/main" val="23910687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26EBC-47CF-4534-BE78-8B41E56BE42A}"/>
              </a:ext>
            </a:extLst>
          </p:cNvPr>
          <p:cNvSpPr txBox="1"/>
          <p:nvPr/>
        </p:nvSpPr>
        <p:spPr>
          <a:xfrm>
            <a:off x="1028700" y="1565791"/>
            <a:ext cx="10134600" cy="2954655"/>
          </a:xfrm>
          <a:prstGeom prst="rect">
            <a:avLst/>
          </a:prstGeom>
        </p:spPr>
        <p:txBody>
          <a:bodyPr vert="horz" wrap="square" lIns="0" tIns="0" rIns="0" bIns="0" rtlCol="0">
            <a:spAutoFit/>
          </a:bodyPr>
          <a:lstStyle>
            <a:lvl1pPr marL="514350" marR="0" indent="-514350" defTabSz="932742" fontAlgn="auto">
              <a:lnSpc>
                <a:spcPct val="100000"/>
              </a:lnSpc>
              <a:spcBef>
                <a:spcPct val="20000"/>
              </a:spcBef>
              <a:spcAft>
                <a:spcPts val="0"/>
              </a:spcAft>
              <a:buClrTx/>
              <a:buSzPct val="90000"/>
              <a:buFont typeface="+mj-lt"/>
              <a:buAutoNum type="arabicPeriod"/>
              <a:tabLst/>
              <a:defRPr sz="2400" b="0" i="0" spc="0" baseline="0">
                <a:solidFill>
                  <a:srgbClr val="FFFFFF"/>
                </a:solidFill>
                <a:effectLst/>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hlinkClick r:id="rId3"/>
              </a:rPr>
              <a:t>Repo1</a:t>
            </a:r>
            <a:r>
              <a:rPr lang="en-US" dirty="0"/>
              <a:t> (SQL, Python, JS on Node, Power BI)</a:t>
            </a:r>
          </a:p>
          <a:p>
            <a:r>
              <a:rPr lang="en-US" dirty="0">
                <a:hlinkClick r:id="rId4"/>
              </a:rPr>
              <a:t>Repo2</a:t>
            </a:r>
            <a:r>
              <a:rPr lang="en-US" dirty="0"/>
              <a:t> (SQL BDC, Spark/Scala, Python, Azure Cog API, Paginated Reports)</a:t>
            </a:r>
          </a:p>
          <a:p>
            <a:r>
              <a:rPr lang="en-US" dirty="0">
                <a:hlinkClick r:id="rId5"/>
              </a:rPr>
              <a:t>Repo3</a:t>
            </a:r>
            <a:r>
              <a:rPr lang="en-US" dirty="0"/>
              <a:t> (Synapse, DevOps, In-DB ML, R, Purview)</a:t>
            </a:r>
          </a:p>
          <a:p>
            <a:r>
              <a:rPr lang="en-US" dirty="0">
                <a:hlinkClick r:id="rId6"/>
              </a:rPr>
              <a:t>Video</a:t>
            </a:r>
            <a:r>
              <a:rPr lang="en-US" dirty="0"/>
              <a:t> (3 minutes) </a:t>
            </a:r>
          </a:p>
          <a:p>
            <a:r>
              <a:rPr lang="en-US" dirty="0">
                <a:hlinkClick r:id="rId7"/>
              </a:rPr>
              <a:t>Video</a:t>
            </a:r>
            <a:r>
              <a:rPr lang="en-US" dirty="0"/>
              <a:t> (1 hour)</a:t>
            </a:r>
          </a:p>
          <a:p>
            <a:endParaRPr lang="en-US" dirty="0"/>
          </a:p>
        </p:txBody>
      </p:sp>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3389358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1B1A2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85012" y="443374"/>
            <a:ext cx="11421976" cy="424732"/>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effectLst/>
                <a:uLnTx/>
                <a:uFillTx/>
                <a:latin typeface="Calibri" panose="020F0502020204030204" pitchFamily="34" charset="0"/>
                <a:cs typeface="Calibri" panose="020F0502020204030204" pitchFamily="34" charset="0"/>
              </a:rPr>
              <a:t>Feedback Snippets</a:t>
            </a:r>
          </a:p>
        </p:txBody>
      </p:sp>
      <p:sp>
        <p:nvSpPr>
          <p:cNvPr id="5" name="TextBox 4">
            <a:extLst>
              <a:ext uri="{FF2B5EF4-FFF2-40B4-BE49-F238E27FC236}">
                <a16:creationId xmlns:a16="http://schemas.microsoft.com/office/drawing/2014/main" id="{B79905DF-AC9F-4A17-8EFB-97539F572960}"/>
              </a:ext>
            </a:extLst>
          </p:cNvPr>
          <p:cNvSpPr txBox="1"/>
          <p:nvPr/>
        </p:nvSpPr>
        <p:spPr>
          <a:xfrm>
            <a:off x="1009924" y="1311219"/>
            <a:ext cx="3765748" cy="1477328"/>
          </a:xfrm>
          <a:prstGeom prst="rect">
            <a:avLst/>
          </a:prstGeom>
          <a:noFill/>
        </p:spPr>
        <p:txBody>
          <a:bodyPr wrap="square">
            <a:spAutoFit/>
          </a:bodyPr>
          <a:lstStyle/>
          <a:p>
            <a:pPr lvl="0"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a:t>
            </a:r>
            <a:endParaRPr lang="en-US" sz="1800" b="1"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Invaluable assistance.</a:t>
            </a:r>
            <a:endParaRPr lang="en-US" sz="1800"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The right skills at the right time.</a:t>
            </a:r>
            <a:endParaRPr lang="en-US" dirty="0">
              <a:solidFill>
                <a:srgbClr val="000000">
                  <a:lumMod val="50000"/>
                  <a:lumOff val="50000"/>
                </a:srgbClr>
              </a:solidFill>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Improved remarkably in one working session with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1126518-C95D-4687-8FD9-0B2D2C365E19}"/>
              </a:ext>
            </a:extLst>
          </p:cNvPr>
          <p:cNvSpPr txBox="1"/>
          <p:nvPr/>
        </p:nvSpPr>
        <p:spPr>
          <a:xfrm>
            <a:off x="6397618" y="1310166"/>
            <a:ext cx="4640494"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APDM</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Incredible expertise</a:t>
            </a:r>
          </a:p>
          <a:p>
            <a:pPr algn="ctr" defTabSz="914367"/>
            <a:r>
              <a:rPr lang="en-US" sz="1800" b="1" dirty="0">
                <a:latin typeface="Calibri" panose="020F0502020204030204" pitchFamily="34" charset="0"/>
                <a:cs typeface="Calibri" panose="020F0502020204030204" pitchFamily="34" charset="0"/>
              </a:rPr>
              <a:t>Flexible in going in different directions</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b="1" dirty="0">
                <a:latin typeface="Calibri" panose="020F0502020204030204" pitchFamily="34" charset="0"/>
                <a:cs typeface="Calibri" panose="020F0502020204030204" pitchFamily="34" charset="0"/>
              </a:rPr>
              <a:t>G</a:t>
            </a:r>
            <a:r>
              <a:rPr lang="en-US" sz="1800" b="1" dirty="0">
                <a:latin typeface="Calibri" panose="020F0502020204030204" pitchFamily="34" charset="0"/>
                <a:cs typeface="Calibri" panose="020F0502020204030204" pitchFamily="34" charset="0"/>
              </a:rPr>
              <a:t>ood balance of customer obsession</a:t>
            </a:r>
            <a:r>
              <a:rPr lang="en-US" sz="1800" dirty="0">
                <a:solidFill>
                  <a:srgbClr val="2BA2BC"/>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Operates under the One Microsoft mantra</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F04E2C3-D51A-464E-9D94-F3CC9F463345}"/>
              </a:ext>
            </a:extLst>
          </p:cNvPr>
          <p:cNvSpPr txBox="1"/>
          <p:nvPr/>
        </p:nvSpPr>
        <p:spPr>
          <a:xfrm>
            <a:off x="385012" y="311656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Helped us successfully solution, setup, configure </a:t>
            </a:r>
          </a:p>
          <a:p>
            <a:pPr algn="ctr" defTabSz="914367"/>
            <a:r>
              <a:rPr lang="en-US" sz="1800" b="1" dirty="0">
                <a:latin typeface="Calibri" panose="020F0502020204030204" pitchFamily="34" charset="0"/>
                <a:cs typeface="Calibri" panose="020F0502020204030204" pitchFamily="34" charset="0"/>
              </a:rPr>
              <a:t>he was able to get us running in less than a week</a:t>
            </a:r>
            <a:r>
              <a:rPr lang="en-US" sz="1800" dirty="0">
                <a:solidFill>
                  <a:srgbClr val="000000">
                    <a:lumMod val="50000"/>
                    <a:lumOff val="50000"/>
                  </a:srgbClr>
                </a:solidFill>
                <a:latin typeface="Calibri" panose="020F0502020204030204" pitchFamily="34" charset="0"/>
                <a:cs typeface="Calibri" panose="020F0502020204030204" pitchFamily="34" charset="0"/>
              </a:rPr>
              <a:t>.</a:t>
            </a:r>
          </a:p>
          <a:p>
            <a:pPr algn="ctr" defTabSz="914367"/>
            <a:r>
              <a:rPr lang="en-US" sz="1800" b="1" dirty="0">
                <a:latin typeface="Calibri" panose="020F0502020204030204" pitchFamily="34" charset="0"/>
                <a:cs typeface="Calibri" panose="020F0502020204030204" pitchFamily="34" charset="0"/>
              </a:rPr>
              <a:t>HUGE Millstone</a:t>
            </a:r>
            <a:r>
              <a:rPr lang="en-US" sz="1800" dirty="0">
                <a:solidFill>
                  <a:srgbClr val="000000">
                    <a:lumMod val="50000"/>
                    <a:lumOff val="50000"/>
                  </a:srgbClr>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Helped us deliver almost real time reporting</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EBFE61-2A86-4165-848B-8780D265B4F2}"/>
              </a:ext>
            </a:extLst>
          </p:cNvPr>
          <p:cNvSpPr txBox="1"/>
          <p:nvPr/>
        </p:nvSpPr>
        <p:spPr>
          <a:xfrm>
            <a:off x="6177445" y="3229554"/>
            <a:ext cx="5293171" cy="923330"/>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p>
          <a:p>
            <a:pPr algn="ctr" defTabSz="914367"/>
            <a:r>
              <a:rPr lang="en-US" sz="1800" b="1" dirty="0">
                <a:latin typeface="Calibri" panose="020F0502020204030204" pitchFamily="34" charset="0"/>
                <a:cs typeface="Calibri" panose="020F0502020204030204" pitchFamily="34" charset="0"/>
              </a:rPr>
              <a:t>We could not have completed this without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His work and dedication to the project was excellent</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89EAD62-5475-49C4-8390-100B5152F244}"/>
              </a:ext>
            </a:extLst>
          </p:cNvPr>
          <p:cNvSpPr txBox="1"/>
          <p:nvPr/>
        </p:nvSpPr>
        <p:spPr>
          <a:xfrm>
            <a:off x="3637025" y="486272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He’s been our best from the Data and AI space.</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Recently won an Azure compete over AWS for Inventory Management and Predictive Maintenance.</a:t>
            </a:r>
            <a:endParaRPr lang="en-US" sz="1800" b="1" dirty="0">
              <a:solidFill>
                <a:srgbClr val="000000">
                  <a:lumMod val="50000"/>
                  <a:lumOff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3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1.85185E-6 L 0 0.03472 " pathEditMode="relative" rAng="0" ptsTypes="AA">
                                      <p:cBhvr>
                                        <p:cTn id="9" dur="750" spd="-100000" fill="hold"/>
                                        <p:tgtEl>
                                          <p:spTgt spid="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07176"/>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19379"/>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58181"/>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66246"/>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13326"/>
            <a:ext cx="601064" cy="601064"/>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10164"/>
            <a:ext cx="601064" cy="601064"/>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logo">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77800"/>
            <a:ext cx="618300" cy="618300"/>
          </a:xfrm>
          <a:prstGeom prst="rect">
            <a:avLst/>
          </a:prstGeom>
          <a:noFill/>
        </p:spPr>
      </p:pic>
      <p:pic>
        <p:nvPicPr>
          <p:cNvPr id="5" name="Graphic 4">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19379"/>
            <a:ext cx="601064" cy="601064"/>
          </a:xfrm>
          <a:prstGeom prst="rect">
            <a:avLst/>
          </a:prstGeom>
        </p:spPr>
      </p:pic>
    </p:spTree>
    <p:extLst>
      <p:ext uri="{BB962C8B-B14F-4D97-AF65-F5344CB8AC3E}">
        <p14:creationId xmlns:p14="http://schemas.microsoft.com/office/powerpoint/2010/main" val="2196459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Tree>
    <p:extLst>
      <p:ext uri="{BB962C8B-B14F-4D97-AF65-F5344CB8AC3E}">
        <p14:creationId xmlns:p14="http://schemas.microsoft.com/office/powerpoint/2010/main" val="3325170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lvl="0" indent="-742950">
              <a:buFont typeface="+mj-lt"/>
              <a:buAutoNum type="arabicPeriod"/>
              <a:defRPr/>
            </a:pPr>
            <a:r>
              <a:rPr lang="en-US" dirty="0">
                <a:gradFill>
                  <a:gsLst>
                    <a:gs pos="0">
                      <a:srgbClr val="FFFFFF"/>
                    </a:gs>
                    <a:gs pos="100000">
                      <a:srgbClr val="FFFFFF"/>
                    </a:gs>
                  </a:gsLst>
                  <a:lin ang="5400000" scaled="1"/>
                </a:gradFill>
              </a:rPr>
              <a:t>Sentiment</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QnA Chat Bots </a:t>
            </a:r>
          </a:p>
          <a:p>
            <a:pPr marL="742950" lvl="0" indent="-742950">
              <a:buFont typeface="+mj-lt"/>
              <a:buAutoNum type="arabicPeriod"/>
              <a:defRPr/>
            </a:pPr>
            <a:r>
              <a:rPr lang="en-US" dirty="0">
                <a:gradFill>
                  <a:gsLst>
                    <a:gs pos="0">
                      <a:srgbClr val="FFFFFF"/>
                    </a:gs>
                    <a:gs pos="100000">
                      <a:srgbClr val="FFFFFF"/>
                    </a:gs>
                  </a:gsLst>
                  <a:lin ang="5400000" scaled="1"/>
                </a:gradFill>
              </a:rPr>
              <a:t>Forms</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Capital Modeling </a:t>
            </a:r>
          </a:p>
          <a:p>
            <a:pPr marL="742950" lvl="0" indent="-742950">
              <a:buFont typeface="+mj-lt"/>
              <a:buAutoNum type="arabicPeriod"/>
              <a:defRPr/>
            </a:pPr>
            <a:r>
              <a:rPr lang="en-US" dirty="0">
                <a:gradFill>
                  <a:gsLst>
                    <a:gs pos="0">
                      <a:srgbClr val="FFFFFF"/>
                    </a:gs>
                    <a:gs pos="100000">
                      <a:srgbClr val="FFFFFF"/>
                    </a:gs>
                  </a:gsLst>
                  <a:lin ang="5400000" scaled="1"/>
                </a:gradFill>
              </a:rPr>
              <a:t>Length of Stay</a:t>
            </a:r>
          </a:p>
          <a:p>
            <a:pPr marL="742950" lvl="0" indent="-742950">
              <a:buFont typeface="+mj-lt"/>
              <a:buAutoNum type="arabicPeriod"/>
              <a:defRPr/>
            </a:pPr>
            <a:r>
              <a:rPr lang="en-US" dirty="0">
                <a:gradFill>
                  <a:gsLst>
                    <a:gs pos="0">
                      <a:srgbClr val="FFFFFF"/>
                    </a:gs>
                    <a:gs pos="100000">
                      <a:srgbClr val="FFFFFF"/>
                    </a:gs>
                  </a:gsLst>
                  <a:lin ang="5400000" scaled="1"/>
                </a:gradFill>
              </a:rPr>
              <a:t>Search by Photo </a:t>
            </a:r>
            <a:endParaRPr lang="en-US" dirty="0">
              <a:solidFill>
                <a:schemeClr val="accent1"/>
              </a:solidFill>
            </a:endParaRPr>
          </a:p>
        </p:txBody>
      </p:sp>
      <p:sp>
        <p:nvSpPr>
          <p:cNvPr id="6" name="Title 1">
            <a:extLst>
              <a:ext uri="{FF2B5EF4-FFF2-40B4-BE49-F238E27FC236}">
                <a16:creationId xmlns:a16="http://schemas.microsoft.com/office/drawing/2014/main" id="{9B4CC4F9-9EBA-4F0A-A467-AC59CAE80C2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solidFill>
                  <a:schemeClr val="accent1"/>
                </a:solidFill>
              </a:rPr>
              <a:t>			 $30M</a:t>
            </a:r>
          </a:p>
          <a:p>
            <a:pPr lvl="0">
              <a:defRPr/>
            </a:pPr>
            <a:r>
              <a:rPr lang="en-US" dirty="0">
                <a:solidFill>
                  <a:schemeClr val="accent1"/>
                </a:solidFill>
              </a:rPr>
              <a:t>				 $200K</a:t>
            </a:r>
          </a:p>
          <a:p>
            <a:pPr lvl="0">
              <a:defRPr/>
            </a:pPr>
            <a:r>
              <a:rPr lang="en-US" dirty="0">
                <a:solidFill>
                  <a:schemeClr val="accent1"/>
                </a:solidFill>
              </a:rPr>
              <a:t>		  $2M</a:t>
            </a:r>
          </a:p>
          <a:p>
            <a:pPr lvl="0">
              <a:defRPr/>
            </a:pPr>
            <a:r>
              <a:rPr lang="en-US" dirty="0">
                <a:solidFill>
                  <a:schemeClr val="accent1"/>
                </a:solidFill>
              </a:rPr>
              <a:t>				     $500M</a:t>
            </a:r>
          </a:p>
          <a:p>
            <a:pPr lvl="0">
              <a:defRPr/>
            </a:pPr>
            <a:r>
              <a:rPr lang="en-US" dirty="0">
                <a:solidFill>
                  <a:schemeClr val="accent1"/>
                </a:solidFill>
              </a:rPr>
              <a:t>				$40M</a:t>
            </a:r>
          </a:p>
          <a:p>
            <a:pPr>
              <a:defRPr/>
            </a:pPr>
            <a:r>
              <a:rPr lang="en-US" dirty="0">
                <a:solidFill>
                  <a:schemeClr val="accent1"/>
                </a:solidFill>
              </a:rPr>
              <a:t>				   $200K</a:t>
            </a: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7" name="TextBox 6">
            <a:extLst>
              <a:ext uri="{FF2B5EF4-FFF2-40B4-BE49-F238E27FC236}">
                <a16:creationId xmlns:a16="http://schemas.microsoft.com/office/drawing/2014/main" id="{F6BCD26F-7ADD-4F24-83AF-EF49FBAB1831}"/>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rPr>
              <a:t>with </a:t>
            </a:r>
            <a:r>
              <a:rPr kumimoji="0" lang="en-US" sz="2400" i="0" u="none" strike="noStrike" kern="1200" cap="none" spc="0" normalizeH="0" baseline="0" noProof="0" dirty="0">
                <a:ln>
                  <a:noFill/>
                </a:ln>
                <a:solidFill>
                  <a:schemeClr val="accent1"/>
                </a:solidFill>
                <a:effectLst/>
                <a:uLnTx/>
                <a:uFillTx/>
                <a:latin typeface="Segoe UI"/>
                <a:ea typeface="+mn-ea"/>
                <a:cs typeface="+mn-cs"/>
              </a:rPr>
              <a:t>impact</a:t>
            </a:r>
          </a:p>
        </p:txBody>
      </p:sp>
    </p:spTree>
    <p:extLst>
      <p:ext uri="{BB962C8B-B14F-4D97-AF65-F5344CB8AC3E}">
        <p14:creationId xmlns:p14="http://schemas.microsoft.com/office/powerpoint/2010/main" val="239785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29167E-6 0 L -2.29167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2.70833E-6 1.85185E-6 L -2.70833E-6 0.01967 " pathEditMode="relative" rAng="0" ptsTypes="AA">
                                      <p:cBhvr>
                                        <p:cTn id="21" dur="500" spd="-100000" fill="hold"/>
                                        <p:tgtEl>
                                          <p:spTgt spid="7"/>
                                        </p:tgtEl>
                                        <p:attrNameLst>
                                          <p:attrName>ppt_x</p:attrName>
                                          <p:attrName>ppt_y</p:attrName>
                                        </p:attrNameLst>
                                      </p:cBhvr>
                                      <p:rCtr x="0" y="97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2.29167E-6 0 L -2.29167E-6 0.01968 " pathEditMode="relative" rAng="0" ptsTypes="AA">
                                      <p:cBhvr>
                                        <p:cTn id="26"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6" grpId="0"/>
      <p:bldP spid="6" grpId="1"/>
      <p:bldP spid="40" grpId="0"/>
      <p:bldP spid="40"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Sentiment</a:t>
            </a:r>
            <a:r>
              <a:rPr lang="en-US" sz="4800" dirty="0">
                <a:solidFill>
                  <a:schemeClr val="accent1"/>
                </a:solidFill>
              </a:rPr>
              <a:t> $30M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37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github.com/hfleitas/seattle2019/blob/master/2SentimentPrediction/Trollhunters.ipynb</a:t>
            </a:r>
            <a:endParaRPr lang="en-US" sz="1067"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75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3BB43E-80D7-4348-AFF3-E032E9B459B6}">
  <ds:schemaRefs>
    <ds:schemaRef ds:uri="http://purl.org/dc/dcmitype/"/>
    <ds:schemaRef ds:uri="6f82f2c3-be6b-43a8-9e2c-9d3789579cd5"/>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terms/"/>
    <ds:schemaRef ds:uri="http://purl.org/dc/elements/1.1/"/>
    <ds:schemaRef ds:uri="http://schemas.microsoft.com/office/infopath/2007/PartnerControls"/>
    <ds:schemaRef ds:uri="5d380677-b54e-4d3f-b2fd-f3e15734f140"/>
    <ds:schemaRef ds:uri="http://schemas.microsoft.com/sharepoint/v3"/>
  </ds:schemaRefs>
</ds:datastoreItem>
</file>

<file path=customXml/itemProps2.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3.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12324</TotalTime>
  <Words>1308</Words>
  <Application>Microsoft Office PowerPoint</Application>
  <PresentationFormat>Widescreen</PresentationFormat>
  <Paragraphs>259</Paragraphs>
  <Slides>39</Slides>
  <Notes>14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39</vt:i4>
      </vt:variant>
    </vt:vector>
  </HeadingPairs>
  <TitlesOfParts>
    <vt:vector size="48" baseType="lpstr">
      <vt:lpstr>Arial</vt:lpstr>
      <vt:lpstr>Calibri</vt:lpstr>
      <vt:lpstr>Consolas</vt:lpstr>
      <vt:lpstr>Segoe UI</vt:lpstr>
      <vt:lpstr>Segoe UI Semibold</vt:lpstr>
      <vt:lpstr>Wingdings</vt:lpstr>
      <vt:lpstr>Black Template</vt:lpstr>
      <vt:lpstr>MS_Build_Black Template</vt:lpstr>
      <vt:lpstr>1_ Microsoft Build Black 2/3 Template</vt:lpstr>
      <vt:lpstr>Real-time ML Journey</vt:lpstr>
      <vt:lpstr>About Me</vt:lpstr>
      <vt:lpstr>PowerPoint Presentation</vt:lpstr>
      <vt:lpstr>PowerPoint Presentation</vt:lpstr>
      <vt:lpstr>PowerPoint Presentation</vt:lpstr>
      <vt:lpstr>Agenda</vt:lpstr>
      <vt:lpstr>Sentiment $30M</vt:lpstr>
      <vt:lpstr>PowerPoint Presentation</vt:lpstr>
      <vt:lpstr>PowerPoint Presentation</vt:lpstr>
      <vt:lpstr>PowerPoint Presentation</vt:lpstr>
      <vt:lpstr>PowerPoint Presentation</vt:lpstr>
      <vt:lpstr>PowerPoint Presentation</vt:lpstr>
      <vt:lpstr>PowerPoint Presentation</vt:lpstr>
      <vt:lpstr>QnA Chat Bots $200K</vt:lpstr>
      <vt:lpstr>PowerPoint Presentation</vt:lpstr>
      <vt:lpstr>Forms $2M</vt:lpstr>
      <vt:lpstr>PowerPoint Presentation</vt:lpstr>
      <vt:lpstr>PowerPoint Presentation</vt:lpstr>
      <vt:lpstr>Capital Modeling $500M</vt:lpstr>
      <vt:lpstr>Digital Transformation We are people, not interfaces</vt:lpstr>
      <vt:lpstr>Digital Transformation We are people, not interfaces</vt:lpstr>
      <vt:lpstr>Digital Transformation We are people, not interfaces</vt:lpstr>
      <vt:lpstr>Digital Transformation We are people, not interfaces</vt:lpstr>
      <vt:lpstr>PowerPoint Presentation</vt:lpstr>
      <vt:lpstr>How to get started? How to reproduce?</vt:lpstr>
      <vt:lpstr>Length of Stay $40M</vt:lpstr>
      <vt:lpstr>PowerPoint Presentation</vt:lpstr>
      <vt:lpstr>PowerPoint Presentation</vt:lpstr>
      <vt:lpstr>PowerPoint Presentation</vt:lpstr>
      <vt:lpstr>PowerPoint Presentation</vt:lpstr>
      <vt:lpstr>Search by Photo $200K</vt:lpstr>
      <vt:lpstr>PowerPoint Presentation</vt:lpstr>
      <vt:lpstr>PowerPoint Presentation</vt:lpstr>
      <vt:lpstr>PowerPoint Presentation</vt:lpstr>
      <vt:lpstr>Summary</vt:lpstr>
      <vt:lpstr>PowerPoint Presentation</vt:lpstr>
      <vt:lpstr>Additional 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137</cp:revision>
  <dcterms:created xsi:type="dcterms:W3CDTF">2020-09-18T00:24:52Z</dcterms:created>
  <dcterms:modified xsi:type="dcterms:W3CDTF">2021-12-15T00:51:56Z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